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sldIdLst>
    <p:sldId id="256" r:id="rId5"/>
    <p:sldId id="271" r:id="rId6"/>
    <p:sldId id="273" r:id="rId7"/>
    <p:sldId id="260" r:id="rId8"/>
    <p:sldId id="268" r:id="rId9"/>
    <p:sldId id="259" r:id="rId10"/>
    <p:sldId id="276" r:id="rId11"/>
    <p:sldId id="269" r:id="rId12"/>
    <p:sldId id="277" r:id="rId13"/>
    <p:sldId id="270" r:id="rId14"/>
    <p:sldId id="278" r:id="rId15"/>
    <p:sldId id="257" r:id="rId16"/>
    <p:sldId id="258" r:id="rId17"/>
    <p:sldId id="261" r:id="rId18"/>
    <p:sldId id="262" r:id="rId19"/>
    <p:sldId id="264" r:id="rId20"/>
    <p:sldId id="265" r:id="rId21"/>
    <p:sldId id="266" r:id="rId22"/>
    <p:sldId id="267" r:id="rId23"/>
    <p:sldId id="274" r:id="rId24"/>
    <p:sldId id="275"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641"/>
    <p:restoredTop sz="94595"/>
  </p:normalViewPr>
  <p:slideViewPr>
    <p:cSldViewPr snapToGrid="0" snapToObjects="1">
      <p:cViewPr varScale="1">
        <p:scale>
          <a:sx n="84" d="100"/>
          <a:sy n="84" d="100"/>
        </p:scale>
        <p:origin x="180"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sv-SE"/>
              <a:t>Klicka här för att ändra mall för rubrikformat</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bild med bildtex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sv-SE"/>
              <a:t>Klicka här för att ändra mall för rubrikformat</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
Nivå två
Nivå tre
Nivå fyra
Nivå fem</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12/23/2021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och bild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sv-SE"/>
              <a:t>Klicka här för att ändra mall för rubrikformat</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
Nivå två
Nivå tre
Nivå fyra
Nivå fem</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12/23/2021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 med beskrivning">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sv-SE"/>
              <a:t>Klicka här för att ändra mall för rubrikformat</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
Nivå två
Nivå tre
Nivå fyra
Nivå fem</a:t>
            </a:r>
            <a:endParaRPr lang="en-US" dirty="0"/>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
Nivå två
Nivå tre
Nivå fyra
Nivå fem</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12/23/2021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nkor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sv-SE"/>
              <a:t>Klicka här för att ändra mall för rubrikformat</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
Nivå två
Nivå tre
Nivå fyra
Nivå fem</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12/23/2021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umner">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sv-SE"/>
              <a:t>Klicka här för att ändra mall för rubrikformat</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
Nivå två
Nivå tre
Nivå fyra
Nivå fem</a:t>
            </a:r>
            <a:endParaRPr lang="en-US" dirty="0"/>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Redigera format för bakgrundstext
Nivå två
Nivå tre
Nivå fyra
Nivå fem</a:t>
            </a:r>
            <a:endParaRPr lang="en-US" dirty="0"/>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
Nivå två
Nivå tre
Nivå fyra
Nivå fem</a:t>
            </a:r>
            <a:endParaRPr lang="en-US" dirty="0"/>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Redigera format för bakgrundstext
Nivå två
Nivå tre
Nivå fyra
Nivå fem</a:t>
            </a:r>
            <a:endParaRPr lang="en-US" dirty="0"/>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
Nivå två
Nivå tre
Nivå fyra
Nivå fem</a:t>
            </a:r>
            <a:endParaRPr lang="en-US" dirty="0"/>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Redigera format för bakgrundstext
Nivå två
Nivå tre
Nivå fyra
Nivå fem</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12/23/2021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bildkolumner">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sv-SE"/>
              <a:t>Klicka här för att ändra mall för rubrikformat</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
Nivå två
Nivå tre
Nivå fyra
Nivå fem</a:t>
            </a:r>
            <a:endParaRPr lang="en-US" dirty="0"/>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v-SE"/>
              <a:t>Klicka på ikonen för att lägga till en bild</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Redigera format för bakgrundstext
Nivå två
Nivå tre
Nivå fyra
Nivå fem</a:t>
            </a:r>
            <a:endParaRPr lang="en-US" dirty="0"/>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
Nivå två
Nivå tre
Nivå fyra
Nivå fem</a:t>
            </a:r>
            <a:endParaRPr lang="en-US" dirty="0"/>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v-SE"/>
              <a:t>Klicka på ikonen för att lägga till en bild</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Redigera format för bakgrundstext
Nivå två
Nivå tre
Nivå fyra
Nivå fem</a:t>
            </a:r>
            <a:endParaRPr lang="en-US" dirty="0"/>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
Nivå två
Nivå tre
Nivå fyra
Nivå fem</a:t>
            </a:r>
            <a:endParaRPr lang="en-US" dirty="0"/>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v-SE"/>
              <a:t>Klicka på ikonen för att lägga till en bild</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Redigera format för bakgrundstext
Nivå två
Nivå tre
Nivå fyra
Nivå fem</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12/23/2021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sv-SE"/>
              <a:t>Klicka här för att ändra mall för rubrikformat</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sv-SE"/>
              <a:t>Redigera format för bakgrundstext
Nivå två
Nivå tre
Nivå fyra
Nivå fem</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sv-SE"/>
              <a:t>Klicka här för att ändra mall för rubrikformat</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sv-SE"/>
              <a:t>Redigera format för bakgrundstext
Nivå två
Nivå tre
Nivå fyra
Nivå fem</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sv-SE"/>
              <a:t>Klicka här för att ändra mall för rubrikformat</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sv-SE"/>
              <a:t>Redigera format för bakgrundstext
Nivå två
Nivå tre
Nivå fyra
Nivå fem</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sv-SE"/>
              <a:t>Klicka här för att ändra mall för rubrikformat</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
Nivå två
Nivå tre
Nivå fyra
Nivå fem</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sv-SE"/>
              <a:t>Klicka här för att ändra mall för rubrikformat</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sv-SE"/>
              <a:t>Redigera format för bakgrundstext
Nivå två
Nivå tre
Nivå fyra
Nivå fem</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sv-SE"/>
              <a:t>Redigera format för bakgrundstext
Nivå två
Nivå tre
Nivå fyra
Nivå fem</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12/23/2021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sv-SE"/>
              <a:t>Klicka här för att ändra mall för rubrikformat</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
Nivå två
Nivå tre
Nivå fyra
Nivå fem</a:t>
            </a:r>
            <a:endParaRPr lang="en-US" dirty="0"/>
          </a:p>
        </p:txBody>
      </p:sp>
      <p:sp>
        <p:nvSpPr>
          <p:cNvPr id="12" name="Content Placeholder 3"/>
          <p:cNvSpPr>
            <a:spLocks noGrp="1"/>
          </p:cNvSpPr>
          <p:nvPr>
            <p:ph sz="quarter" idx="13"/>
          </p:nvPr>
        </p:nvSpPr>
        <p:spPr>
          <a:xfrm>
            <a:off x="913774" y="3051012"/>
            <a:ext cx="5106027" cy="2740187"/>
          </a:xfrm>
        </p:spPr>
        <p:txBody>
          <a:bodyPr/>
          <a:lstStyle/>
          <a:p>
            <a:pPr lvl="0"/>
            <a:r>
              <a:rPr lang="sv-SE"/>
              <a:t>Redigera format för bakgrundstext
Nivå två
Nivå tre
Nivå fyra
Nivå fem</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
Nivå två
Nivå tre
Nivå fyra
Nivå fem</a:t>
            </a:r>
            <a:endParaRPr lang="en-US" dirty="0"/>
          </a:p>
        </p:txBody>
      </p:sp>
      <p:sp>
        <p:nvSpPr>
          <p:cNvPr id="13" name="Content Placeholder 5"/>
          <p:cNvSpPr>
            <a:spLocks noGrp="1"/>
          </p:cNvSpPr>
          <p:nvPr>
            <p:ph sz="quarter" idx="14"/>
          </p:nvPr>
        </p:nvSpPr>
        <p:spPr>
          <a:xfrm>
            <a:off x="6172200" y="3051012"/>
            <a:ext cx="5105401" cy="2740187"/>
          </a:xfrm>
        </p:spPr>
        <p:txBody>
          <a:bodyPr/>
          <a:lstStyle/>
          <a:p>
            <a:pPr lvl="0"/>
            <a:r>
              <a:rPr lang="sv-SE"/>
              <a:t>Redigera format för bakgrundstext
Nivå två
Nivå tre
Nivå fyra
Nivå fem</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12/23/2021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12/23/2021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12/23/2021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sv-SE"/>
              <a:t>Klicka här för att ändra mall för rubrikformat</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sv-SE"/>
              <a:t>Redigera format för bakgrundstext
Nivå två
Nivå tre
Nivå fyra
Nivå fem</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
Nivå två
Nivå tre
Nivå fyra
Nivå fem</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12/23/2021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sv-SE"/>
              <a:t>Klicka här för att ändra mall för rubrikformat</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
Nivå två
Nivå tre
Nivå fyra
Nivå fem</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12/23/2021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sv-SE"/>
              <a:t>Klicka här för att ändra mall för rubrikformat</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sv-SE"/>
              <a:t>Redigera format för bakgrundstext
Nivå två
Nivå tre
Nivå fyra
Nivå fem</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12/23/2021</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learndigital.withgoogle.com/digitalakademin/course/become-searchable-online/lesson/40"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video" Target="https://www.youtube.com/embed/zFeOCCRpk8s?feature=oembed" TargetMode="External"/><Relationship Id="rId4" Type="http://schemas.openxmlformats.org/officeDocument/2006/relationships/hyperlink" Target="https://support.google.com/google-ads/answer/6366743?hl=sv&amp;ref_topic=6375057"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video" Target="https://www.youtube.com/embed/CfWYgHrgaro?feature=oembed" TargetMode="External"/><Relationship Id="rId5" Type="http://schemas.openxmlformats.org/officeDocument/2006/relationships/hyperlink" Target="https://www.facebook.com/test-and-learn/test?act=245743888" TargetMode="External"/><Relationship Id="rId4" Type="http://schemas.openxmlformats.org/officeDocument/2006/relationships/hyperlink" Target="https://www.facebook.com/business/ads"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linkedin.com/help/linkedin/answer/6481/skapa-en-sida-pa-linkedin?lang=sv" TargetMode="External"/><Relationship Id="rId2" Type="http://schemas.openxmlformats.org/officeDocument/2006/relationships/image" Target="../media/image8.tiff"/><Relationship Id="rId1" Type="http://schemas.openxmlformats.org/officeDocument/2006/relationships/slideLayout" Target="../slideLayouts/slideLayout2.xml"/><Relationship Id="rId4" Type="http://schemas.openxmlformats.org/officeDocument/2006/relationships/image" Target="../media/image9.tiff"/></Relationships>
</file>

<file path=ppt/slides/_rels/slide15.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hyperlink" Target="https://www.canva.com/sv_se/skapa/banners/"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tif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tif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hyperlink" Target="https://youtu.be/e45F9_uxUs0"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4.emf"/><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video" Target="https://www.youtube.com/embed/1g522nNAEZw?feature=oembed" TargetMode="External"/><Relationship Id="rId4" Type="http://schemas.openxmlformats.org/officeDocument/2006/relationships/hyperlink" Target="https://youtu.be/e04y0asvd1M"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4.xml"/><Relationship Id="rId1" Type="http://schemas.openxmlformats.org/officeDocument/2006/relationships/video" Target="https://www.youtube.com/embed/tPkAbj-G24I?feature=oembed" TargetMode="External"/><Relationship Id="rId5" Type="http://schemas.openxmlformats.org/officeDocument/2006/relationships/hyperlink" Target="https://sv.surveymonkey.com/pricing/details/" TargetMode="External"/><Relationship Id="rId4" Type="http://schemas.openxmlformats.org/officeDocument/2006/relationships/hyperlink" Target="https://sv.surveymonkey.com/dashboard/"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learndigital.withgoogle.com/digitalakademin/course/promote-with-content/lesson/73#/"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6B674BA-5AB4-964E-B15E-B486E422A456}"/>
              </a:ext>
            </a:extLst>
          </p:cNvPr>
          <p:cNvSpPr>
            <a:spLocks noGrp="1"/>
          </p:cNvSpPr>
          <p:nvPr>
            <p:ph type="ctrTitle"/>
          </p:nvPr>
        </p:nvSpPr>
        <p:spPr/>
        <p:txBody>
          <a:bodyPr/>
          <a:lstStyle/>
          <a:p>
            <a:r>
              <a:rPr lang="sv-SE" dirty="0"/>
              <a:t>Digital marknadsföring</a:t>
            </a:r>
          </a:p>
        </p:txBody>
      </p:sp>
      <p:sp>
        <p:nvSpPr>
          <p:cNvPr id="3" name="Underrubrik 2">
            <a:extLst>
              <a:ext uri="{FF2B5EF4-FFF2-40B4-BE49-F238E27FC236}">
                <a16:creationId xmlns:a16="http://schemas.microsoft.com/office/drawing/2014/main" id="{215AE03D-1A6D-D24C-8784-48E29079F3B7}"/>
              </a:ext>
            </a:extLst>
          </p:cNvPr>
          <p:cNvSpPr>
            <a:spLocks noGrp="1"/>
          </p:cNvSpPr>
          <p:nvPr>
            <p:ph type="subTitle" idx="1"/>
          </p:nvPr>
        </p:nvSpPr>
        <p:spPr/>
        <p:txBody>
          <a:bodyPr>
            <a:normAutofit fontScale="47500" lnSpcReduction="20000"/>
          </a:bodyPr>
          <a:lstStyle/>
          <a:p>
            <a:pPr marL="342900" indent="-342900">
              <a:buFont typeface="Arial" panose="020B0604020202020204" pitchFamily="34" charset="0"/>
              <a:buChar char="•"/>
            </a:pPr>
            <a:r>
              <a:rPr lang="sv-SE" dirty="0"/>
              <a:t>Marknadsföring</a:t>
            </a:r>
          </a:p>
          <a:p>
            <a:pPr marL="342900" indent="-342900">
              <a:buFont typeface="Arial" panose="020B0604020202020204" pitchFamily="34" charset="0"/>
              <a:buChar char="•"/>
            </a:pPr>
            <a:r>
              <a:rPr lang="sv-SE" dirty="0"/>
              <a:t>Annonsering</a:t>
            </a:r>
          </a:p>
          <a:p>
            <a:pPr marL="342900" indent="-342900">
              <a:buFont typeface="Arial" panose="020B0604020202020204" pitchFamily="34" charset="0"/>
              <a:buChar char="•"/>
            </a:pPr>
            <a:r>
              <a:rPr lang="sv-SE" dirty="0"/>
              <a:t>Google </a:t>
            </a:r>
            <a:r>
              <a:rPr lang="sv-SE" dirty="0" err="1"/>
              <a:t>ads</a:t>
            </a:r>
            <a:endParaRPr lang="sv-SE" dirty="0"/>
          </a:p>
          <a:p>
            <a:pPr marL="342900" indent="-342900">
              <a:buFont typeface="Arial" panose="020B0604020202020204" pitchFamily="34" charset="0"/>
              <a:buChar char="•"/>
            </a:pPr>
            <a:r>
              <a:rPr lang="sv-SE" dirty="0"/>
              <a:t>Facebook</a:t>
            </a:r>
          </a:p>
          <a:p>
            <a:pPr marL="342900" indent="-342900">
              <a:buFont typeface="Arial" panose="020B0604020202020204" pitchFamily="34" charset="0"/>
              <a:buChar char="•"/>
            </a:pPr>
            <a:r>
              <a:rPr lang="sv-SE" dirty="0"/>
              <a:t>Hemsida</a:t>
            </a:r>
          </a:p>
        </p:txBody>
      </p:sp>
    </p:spTree>
    <p:extLst>
      <p:ext uri="{BB962C8B-B14F-4D97-AF65-F5344CB8AC3E}">
        <p14:creationId xmlns:p14="http://schemas.microsoft.com/office/powerpoint/2010/main" val="12625909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78055A8-5136-D742-95FE-59B5191B26D9}"/>
              </a:ext>
            </a:extLst>
          </p:cNvPr>
          <p:cNvSpPr>
            <a:spLocks noGrp="1"/>
          </p:cNvSpPr>
          <p:nvPr>
            <p:ph type="title"/>
          </p:nvPr>
        </p:nvSpPr>
        <p:spPr/>
        <p:txBody>
          <a:bodyPr>
            <a:normAutofit/>
          </a:bodyPr>
          <a:lstStyle/>
          <a:p>
            <a:r>
              <a:rPr lang="sv-SE" dirty="0"/>
              <a:t>Se till att kunderna hittar dig online</a:t>
            </a:r>
            <a:br>
              <a:rPr lang="sv-SE" dirty="0"/>
            </a:br>
            <a:endParaRPr lang="sv-SE" dirty="0"/>
          </a:p>
        </p:txBody>
      </p:sp>
      <p:sp>
        <p:nvSpPr>
          <p:cNvPr id="3" name="Platshållare för innehåll 2">
            <a:extLst>
              <a:ext uri="{FF2B5EF4-FFF2-40B4-BE49-F238E27FC236}">
                <a16:creationId xmlns:a16="http://schemas.microsoft.com/office/drawing/2014/main" id="{79016302-175F-AF47-9F12-B34415499150}"/>
              </a:ext>
            </a:extLst>
          </p:cNvPr>
          <p:cNvSpPr>
            <a:spLocks noGrp="1"/>
          </p:cNvSpPr>
          <p:nvPr>
            <p:ph sz="quarter" idx="13"/>
          </p:nvPr>
        </p:nvSpPr>
        <p:spPr/>
        <p:txBody>
          <a:bodyPr/>
          <a:lstStyle/>
          <a:p>
            <a:r>
              <a:rPr lang="sv-SE" dirty="0"/>
              <a:t>Lär dig hur du kan ta hjälp av sökmotorer och </a:t>
            </a:r>
            <a:r>
              <a:rPr lang="sv-SE" dirty="0" err="1"/>
              <a:t>onlineannonsering</a:t>
            </a:r>
            <a:r>
              <a:rPr lang="sv-SE" dirty="0"/>
              <a:t> för att nå fler kunder.</a:t>
            </a:r>
            <a:br>
              <a:rPr lang="sv-SE" dirty="0"/>
            </a:br>
            <a:r>
              <a:rPr lang="sv-SE" dirty="0">
                <a:hlinkClick r:id="rId2"/>
              </a:rPr>
              <a:t>https://learndigital.withgoogle.com/digitalakademin/course/become-searchable-online/lesson/40</a:t>
            </a:r>
            <a:endParaRPr lang="sv-SE" dirty="0"/>
          </a:p>
        </p:txBody>
      </p:sp>
    </p:spTree>
    <p:extLst>
      <p:ext uri="{BB962C8B-B14F-4D97-AF65-F5344CB8AC3E}">
        <p14:creationId xmlns:p14="http://schemas.microsoft.com/office/powerpoint/2010/main" val="17557523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231973E-76EB-FA41-8D37-9C808BC450ED}"/>
              </a:ext>
            </a:extLst>
          </p:cNvPr>
          <p:cNvSpPr>
            <a:spLocks noGrp="1"/>
          </p:cNvSpPr>
          <p:nvPr>
            <p:ph type="title"/>
          </p:nvPr>
        </p:nvSpPr>
        <p:spPr/>
        <p:txBody>
          <a:bodyPr/>
          <a:lstStyle/>
          <a:p>
            <a:r>
              <a:rPr lang="sv-SE" dirty="0"/>
              <a:t>uppgift</a:t>
            </a:r>
          </a:p>
        </p:txBody>
      </p:sp>
      <p:sp>
        <p:nvSpPr>
          <p:cNvPr id="3" name="Platshållare för innehåll 2">
            <a:extLst>
              <a:ext uri="{FF2B5EF4-FFF2-40B4-BE49-F238E27FC236}">
                <a16:creationId xmlns:a16="http://schemas.microsoft.com/office/drawing/2014/main" id="{F2EA72FD-A424-4143-84AB-ED0C9DB7DFEB}"/>
              </a:ext>
            </a:extLst>
          </p:cNvPr>
          <p:cNvSpPr>
            <a:spLocks noGrp="1"/>
          </p:cNvSpPr>
          <p:nvPr>
            <p:ph sz="quarter" idx="13"/>
          </p:nvPr>
        </p:nvSpPr>
        <p:spPr/>
        <p:txBody>
          <a:bodyPr/>
          <a:lstStyle/>
          <a:p>
            <a:r>
              <a:rPr lang="sv-SE" dirty="0"/>
              <a:t>testa dina kunskaper med hjälp av olika </a:t>
            </a:r>
            <a:r>
              <a:rPr lang="sv-SE" dirty="0" err="1"/>
              <a:t>case</a:t>
            </a:r>
            <a:r>
              <a:rPr lang="sv-SE" dirty="0"/>
              <a:t>.</a:t>
            </a:r>
          </a:p>
          <a:p>
            <a:r>
              <a:rPr lang="sv-SE" dirty="0" err="1"/>
              <a:t>Casen</a:t>
            </a:r>
            <a:r>
              <a:rPr lang="sv-SE" dirty="0"/>
              <a:t> hittar du i v-klass</a:t>
            </a:r>
          </a:p>
          <a:p>
            <a:endParaRPr lang="sv-SE" dirty="0"/>
          </a:p>
        </p:txBody>
      </p:sp>
    </p:spTree>
    <p:extLst>
      <p:ext uri="{BB962C8B-B14F-4D97-AF65-F5344CB8AC3E}">
        <p14:creationId xmlns:p14="http://schemas.microsoft.com/office/powerpoint/2010/main" val="6090578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BC7EB82-B54D-0140-8BD7-47D33C79A6F5}"/>
              </a:ext>
            </a:extLst>
          </p:cNvPr>
          <p:cNvSpPr>
            <a:spLocks noGrp="1"/>
          </p:cNvSpPr>
          <p:nvPr>
            <p:ph type="title"/>
          </p:nvPr>
        </p:nvSpPr>
        <p:spPr/>
        <p:txBody>
          <a:bodyPr/>
          <a:lstStyle/>
          <a:p>
            <a:r>
              <a:rPr lang="sv-SE" dirty="0"/>
              <a:t>Google </a:t>
            </a:r>
            <a:r>
              <a:rPr lang="sv-SE" dirty="0" err="1"/>
              <a:t>add</a:t>
            </a:r>
            <a:endParaRPr lang="sv-SE" dirty="0"/>
          </a:p>
        </p:txBody>
      </p:sp>
      <p:sp>
        <p:nvSpPr>
          <p:cNvPr id="3" name="Platshållare för innehåll 2">
            <a:extLst>
              <a:ext uri="{FF2B5EF4-FFF2-40B4-BE49-F238E27FC236}">
                <a16:creationId xmlns:a16="http://schemas.microsoft.com/office/drawing/2014/main" id="{5D5B9DEF-39F5-644F-B9F7-5CC92F09AAA1}"/>
              </a:ext>
            </a:extLst>
          </p:cNvPr>
          <p:cNvSpPr>
            <a:spLocks noGrp="1"/>
          </p:cNvSpPr>
          <p:nvPr>
            <p:ph sz="quarter" idx="13"/>
          </p:nvPr>
        </p:nvSpPr>
        <p:spPr>
          <a:xfrm>
            <a:off x="914399" y="1754342"/>
            <a:ext cx="10363826" cy="460352"/>
          </a:xfrm>
        </p:spPr>
        <p:txBody>
          <a:bodyPr/>
          <a:lstStyle/>
          <a:p>
            <a:pPr marL="0" indent="0" algn="ctr">
              <a:buNone/>
            </a:pPr>
            <a:r>
              <a:rPr lang="sv-SE" dirty="0"/>
              <a:t>Skapa </a:t>
            </a:r>
            <a:r>
              <a:rPr lang="sv-SE" dirty="0" err="1"/>
              <a:t>ads</a:t>
            </a:r>
            <a:r>
              <a:rPr lang="sv-SE" dirty="0"/>
              <a:t> med många träffar</a:t>
            </a:r>
          </a:p>
          <a:p>
            <a:endParaRPr lang="sv-SE" dirty="0"/>
          </a:p>
        </p:txBody>
      </p:sp>
      <p:pic>
        <p:nvPicPr>
          <p:cNvPr id="4" name="5 tips for choosing the right keywords in AdWords">
            <a:hlinkClick r:id="" action="ppaction://media"/>
            <a:extLst>
              <a:ext uri="{FF2B5EF4-FFF2-40B4-BE49-F238E27FC236}">
                <a16:creationId xmlns:a16="http://schemas.microsoft.com/office/drawing/2014/main" id="{182AA0DA-B5E3-E948-8ACC-11B1D3EBF8D0}"/>
              </a:ext>
            </a:extLst>
          </p:cNvPr>
          <p:cNvPicPr>
            <a:picLocks noRot="1" noChangeAspect="1"/>
          </p:cNvPicPr>
          <p:nvPr>
            <a:videoFile r:link="rId1"/>
          </p:nvPr>
        </p:nvPicPr>
        <p:blipFill>
          <a:blip r:embed="rId3"/>
          <a:stretch>
            <a:fillRect/>
          </a:stretch>
        </p:blipFill>
        <p:spPr>
          <a:xfrm>
            <a:off x="3531704" y="2315204"/>
            <a:ext cx="5128591" cy="2884832"/>
          </a:xfrm>
          <a:prstGeom prst="rect">
            <a:avLst/>
          </a:prstGeom>
        </p:spPr>
      </p:pic>
      <p:sp>
        <p:nvSpPr>
          <p:cNvPr id="5" name="Rektangel 4">
            <a:extLst>
              <a:ext uri="{FF2B5EF4-FFF2-40B4-BE49-F238E27FC236}">
                <a16:creationId xmlns:a16="http://schemas.microsoft.com/office/drawing/2014/main" id="{4BA975DD-4FB0-FD41-A0D3-5DF3123D5801}"/>
              </a:ext>
            </a:extLst>
          </p:cNvPr>
          <p:cNvSpPr/>
          <p:nvPr/>
        </p:nvSpPr>
        <p:spPr>
          <a:xfrm>
            <a:off x="2014330" y="5300546"/>
            <a:ext cx="9464163" cy="369332"/>
          </a:xfrm>
          <a:prstGeom prst="rect">
            <a:avLst/>
          </a:prstGeom>
        </p:spPr>
        <p:txBody>
          <a:bodyPr wrap="square">
            <a:spAutoFit/>
          </a:bodyPr>
          <a:lstStyle/>
          <a:p>
            <a:r>
              <a:rPr lang="sv-SE" dirty="0">
                <a:hlinkClick r:id="rId4"/>
              </a:rPr>
              <a:t>https://support.google.com/google-ads/answer/6366743?hl=sv&amp;ref_topic=6375057</a:t>
            </a:r>
            <a:endParaRPr lang="sv-SE" dirty="0"/>
          </a:p>
        </p:txBody>
      </p:sp>
    </p:spTree>
    <p:extLst>
      <p:ext uri="{BB962C8B-B14F-4D97-AF65-F5344CB8AC3E}">
        <p14:creationId xmlns:p14="http://schemas.microsoft.com/office/powerpoint/2010/main" val="53561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6D2CCEF-1A70-074D-B047-0FD072D6128D}"/>
              </a:ext>
            </a:extLst>
          </p:cNvPr>
          <p:cNvSpPr>
            <a:spLocks noGrp="1"/>
          </p:cNvSpPr>
          <p:nvPr>
            <p:ph type="title"/>
          </p:nvPr>
        </p:nvSpPr>
        <p:spPr/>
        <p:txBody>
          <a:bodyPr/>
          <a:lstStyle/>
          <a:p>
            <a:r>
              <a:rPr lang="sv-SE" dirty="0"/>
              <a:t>Facebook - ADS</a:t>
            </a:r>
          </a:p>
        </p:txBody>
      </p:sp>
      <p:pic>
        <p:nvPicPr>
          <p:cNvPr id="5" name="Så skapar du annonser på Facebook">
            <a:hlinkClick r:id="" action="ppaction://media"/>
            <a:extLst>
              <a:ext uri="{FF2B5EF4-FFF2-40B4-BE49-F238E27FC236}">
                <a16:creationId xmlns:a16="http://schemas.microsoft.com/office/drawing/2014/main" id="{3200A62F-51A4-8242-8AA7-C8AFAB329B66}"/>
              </a:ext>
            </a:extLst>
          </p:cNvPr>
          <p:cNvPicPr>
            <a:picLocks noRot="1" noChangeAspect="1"/>
          </p:cNvPicPr>
          <p:nvPr>
            <a:videoFile r:link="rId1"/>
          </p:nvPr>
        </p:nvPicPr>
        <p:blipFill>
          <a:blip r:embed="rId3"/>
          <a:stretch>
            <a:fillRect/>
          </a:stretch>
        </p:blipFill>
        <p:spPr>
          <a:xfrm>
            <a:off x="3346174" y="1882223"/>
            <a:ext cx="5499652" cy="3093554"/>
          </a:xfrm>
          <a:prstGeom prst="rect">
            <a:avLst/>
          </a:prstGeom>
        </p:spPr>
      </p:pic>
      <p:sp>
        <p:nvSpPr>
          <p:cNvPr id="7" name="Rektangel 6">
            <a:extLst>
              <a:ext uri="{FF2B5EF4-FFF2-40B4-BE49-F238E27FC236}">
                <a16:creationId xmlns:a16="http://schemas.microsoft.com/office/drawing/2014/main" id="{4A07496A-9197-DE46-AB3C-750BE2570AAF}"/>
              </a:ext>
            </a:extLst>
          </p:cNvPr>
          <p:cNvSpPr/>
          <p:nvPr/>
        </p:nvSpPr>
        <p:spPr>
          <a:xfrm>
            <a:off x="3346174" y="5146410"/>
            <a:ext cx="6461931" cy="923330"/>
          </a:xfrm>
          <a:prstGeom prst="rect">
            <a:avLst/>
          </a:prstGeom>
        </p:spPr>
        <p:txBody>
          <a:bodyPr wrap="square">
            <a:spAutoFit/>
          </a:bodyPr>
          <a:lstStyle/>
          <a:p>
            <a:r>
              <a:rPr lang="sv-SE" dirty="0">
                <a:hlinkClick r:id="rId4"/>
              </a:rPr>
              <a:t>https://www.facebook.com/business/ads</a:t>
            </a:r>
            <a:br>
              <a:rPr lang="sv-SE" dirty="0"/>
            </a:br>
            <a:endParaRPr lang="sv-SE" dirty="0">
              <a:hlinkClick r:id="rId5"/>
            </a:endParaRPr>
          </a:p>
          <a:p>
            <a:r>
              <a:rPr lang="sv-SE" dirty="0">
                <a:hlinkClick r:id="rId5"/>
              </a:rPr>
              <a:t>https://www.facebook.com/test-and-learn/test?act=245743888</a:t>
            </a:r>
            <a:endParaRPr lang="sv-SE" dirty="0"/>
          </a:p>
        </p:txBody>
      </p:sp>
    </p:spTree>
    <p:extLst>
      <p:ext uri="{BB962C8B-B14F-4D97-AF65-F5344CB8AC3E}">
        <p14:creationId xmlns:p14="http://schemas.microsoft.com/office/powerpoint/2010/main" val="1283894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5E5D1BC-E930-5942-89BA-8D9A06246620}"/>
              </a:ext>
            </a:extLst>
          </p:cNvPr>
          <p:cNvSpPr>
            <a:spLocks noGrp="1"/>
          </p:cNvSpPr>
          <p:nvPr>
            <p:ph type="title"/>
          </p:nvPr>
        </p:nvSpPr>
        <p:spPr/>
        <p:txBody>
          <a:bodyPr/>
          <a:lstStyle/>
          <a:p>
            <a:r>
              <a:rPr lang="sv-SE" dirty="0"/>
              <a:t>Skapa en sida på LINKEDIN</a:t>
            </a:r>
          </a:p>
        </p:txBody>
      </p:sp>
      <p:pic>
        <p:nvPicPr>
          <p:cNvPr id="4" name="Platshållare för innehåll 3">
            <a:extLst>
              <a:ext uri="{FF2B5EF4-FFF2-40B4-BE49-F238E27FC236}">
                <a16:creationId xmlns:a16="http://schemas.microsoft.com/office/drawing/2014/main" id="{29418A48-D20F-5240-AD1B-49B9789E5BDD}"/>
              </a:ext>
            </a:extLst>
          </p:cNvPr>
          <p:cNvPicPr>
            <a:picLocks noGrp="1" noChangeAspect="1"/>
          </p:cNvPicPr>
          <p:nvPr>
            <p:ph sz="quarter" idx="13"/>
          </p:nvPr>
        </p:nvPicPr>
        <p:blipFill>
          <a:blip r:embed="rId2"/>
          <a:stretch>
            <a:fillRect/>
          </a:stretch>
        </p:blipFill>
        <p:spPr>
          <a:xfrm>
            <a:off x="1509990" y="2483790"/>
            <a:ext cx="4418862" cy="2111234"/>
          </a:xfrm>
          <a:prstGeom prst="rect">
            <a:avLst/>
          </a:prstGeom>
        </p:spPr>
      </p:pic>
      <p:sp>
        <p:nvSpPr>
          <p:cNvPr id="3" name="Rektangel 2">
            <a:extLst>
              <a:ext uri="{FF2B5EF4-FFF2-40B4-BE49-F238E27FC236}">
                <a16:creationId xmlns:a16="http://schemas.microsoft.com/office/drawing/2014/main" id="{5BBA42F7-92C7-1649-8DF6-C9B34C308827}"/>
              </a:ext>
            </a:extLst>
          </p:cNvPr>
          <p:cNvSpPr/>
          <p:nvPr/>
        </p:nvSpPr>
        <p:spPr>
          <a:xfrm>
            <a:off x="1543139" y="4864120"/>
            <a:ext cx="9528313" cy="369332"/>
          </a:xfrm>
          <a:prstGeom prst="rect">
            <a:avLst/>
          </a:prstGeom>
        </p:spPr>
        <p:txBody>
          <a:bodyPr wrap="square">
            <a:spAutoFit/>
          </a:bodyPr>
          <a:lstStyle/>
          <a:p>
            <a:r>
              <a:rPr lang="sv-SE" dirty="0">
                <a:hlinkClick r:id="rId3"/>
              </a:rPr>
              <a:t>https://www.linkedin.com/help/linkedin/answer/6481/skapa-en-sida-pa-linkedin?lang=sv</a:t>
            </a:r>
            <a:endParaRPr lang="sv-SE" dirty="0"/>
          </a:p>
        </p:txBody>
      </p:sp>
      <p:pic>
        <p:nvPicPr>
          <p:cNvPr id="5" name="Platshållare för innehåll 3">
            <a:extLst>
              <a:ext uri="{FF2B5EF4-FFF2-40B4-BE49-F238E27FC236}">
                <a16:creationId xmlns:a16="http://schemas.microsoft.com/office/drawing/2014/main" id="{FD1A58D1-F2B6-D743-B2D9-4AA7CAAD8B57}"/>
              </a:ext>
            </a:extLst>
          </p:cNvPr>
          <p:cNvPicPr>
            <a:picLocks noChangeAspect="1"/>
          </p:cNvPicPr>
          <p:nvPr/>
        </p:nvPicPr>
        <p:blipFill>
          <a:blip r:embed="rId4"/>
          <a:stretch>
            <a:fillRect/>
          </a:stretch>
        </p:blipFill>
        <p:spPr>
          <a:xfrm>
            <a:off x="6387052" y="2442070"/>
            <a:ext cx="4133141" cy="2152954"/>
          </a:xfrm>
          <a:prstGeom prst="rect">
            <a:avLst/>
          </a:prstGeom>
        </p:spPr>
      </p:pic>
    </p:spTree>
    <p:extLst>
      <p:ext uri="{BB962C8B-B14F-4D97-AF65-F5344CB8AC3E}">
        <p14:creationId xmlns:p14="http://schemas.microsoft.com/office/powerpoint/2010/main" val="19890335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3D0AC7A-3815-B740-B183-A090A94AD2EB}"/>
              </a:ext>
            </a:extLst>
          </p:cNvPr>
          <p:cNvSpPr>
            <a:spLocks noGrp="1"/>
          </p:cNvSpPr>
          <p:nvPr>
            <p:ph type="title"/>
          </p:nvPr>
        </p:nvSpPr>
        <p:spPr>
          <a:xfrm>
            <a:off x="1070602" y="619570"/>
            <a:ext cx="10364451" cy="1596177"/>
          </a:xfrm>
        </p:spPr>
        <p:txBody>
          <a:bodyPr/>
          <a:lstStyle/>
          <a:p>
            <a:r>
              <a:rPr lang="sv-SE" dirty="0"/>
              <a:t>Logotype &amp; BANNERS med hjälp av </a:t>
            </a:r>
            <a:r>
              <a:rPr lang="sv-SE" dirty="0" err="1"/>
              <a:t>canva</a:t>
            </a:r>
            <a:endParaRPr lang="sv-SE" dirty="0"/>
          </a:p>
        </p:txBody>
      </p:sp>
      <p:sp>
        <p:nvSpPr>
          <p:cNvPr id="3" name="Rektangel 2">
            <a:extLst>
              <a:ext uri="{FF2B5EF4-FFF2-40B4-BE49-F238E27FC236}">
                <a16:creationId xmlns:a16="http://schemas.microsoft.com/office/drawing/2014/main" id="{D3407412-9C0E-AD45-A299-D4460F74E929}"/>
              </a:ext>
            </a:extLst>
          </p:cNvPr>
          <p:cNvSpPr/>
          <p:nvPr/>
        </p:nvSpPr>
        <p:spPr>
          <a:xfrm>
            <a:off x="3254259" y="4910902"/>
            <a:ext cx="4572855" cy="369332"/>
          </a:xfrm>
          <a:prstGeom prst="rect">
            <a:avLst/>
          </a:prstGeom>
        </p:spPr>
        <p:txBody>
          <a:bodyPr wrap="none">
            <a:spAutoFit/>
          </a:bodyPr>
          <a:lstStyle/>
          <a:p>
            <a:r>
              <a:rPr lang="sv-SE" dirty="0">
                <a:hlinkClick r:id="rId2"/>
              </a:rPr>
              <a:t>https://www.canva.com/sv_se/skapa/banners/</a:t>
            </a:r>
            <a:endParaRPr lang="sv-SE" dirty="0"/>
          </a:p>
        </p:txBody>
      </p:sp>
      <p:pic>
        <p:nvPicPr>
          <p:cNvPr id="5" name="Bildobjekt 4">
            <a:extLst>
              <a:ext uri="{FF2B5EF4-FFF2-40B4-BE49-F238E27FC236}">
                <a16:creationId xmlns:a16="http://schemas.microsoft.com/office/drawing/2014/main" id="{50A9ACDE-566D-FA4F-85B0-55E650880D2A}"/>
              </a:ext>
            </a:extLst>
          </p:cNvPr>
          <p:cNvPicPr>
            <a:picLocks noChangeAspect="1"/>
          </p:cNvPicPr>
          <p:nvPr/>
        </p:nvPicPr>
        <p:blipFill>
          <a:blip r:embed="rId3"/>
          <a:stretch>
            <a:fillRect/>
          </a:stretch>
        </p:blipFill>
        <p:spPr>
          <a:xfrm>
            <a:off x="2721177" y="1947098"/>
            <a:ext cx="5639018" cy="2758024"/>
          </a:xfrm>
          <a:prstGeom prst="rect">
            <a:avLst/>
          </a:prstGeom>
        </p:spPr>
      </p:pic>
    </p:spTree>
    <p:extLst>
      <p:ext uri="{BB962C8B-B14F-4D97-AF65-F5344CB8AC3E}">
        <p14:creationId xmlns:p14="http://schemas.microsoft.com/office/powerpoint/2010/main" val="7225027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0BBDACD-1EAF-0F4F-95CA-05F787E3AC7F}"/>
              </a:ext>
            </a:extLst>
          </p:cNvPr>
          <p:cNvSpPr>
            <a:spLocks noGrp="1"/>
          </p:cNvSpPr>
          <p:nvPr>
            <p:ph type="title"/>
          </p:nvPr>
        </p:nvSpPr>
        <p:spPr/>
        <p:txBody>
          <a:bodyPr/>
          <a:lstStyle/>
          <a:p>
            <a:r>
              <a:rPr lang="sv-SE" dirty="0"/>
              <a:t>SKAPA DOMÄNNAMN </a:t>
            </a:r>
          </a:p>
        </p:txBody>
      </p:sp>
      <p:pic>
        <p:nvPicPr>
          <p:cNvPr id="4" name="Platshållare för innehåll 3">
            <a:extLst>
              <a:ext uri="{FF2B5EF4-FFF2-40B4-BE49-F238E27FC236}">
                <a16:creationId xmlns:a16="http://schemas.microsoft.com/office/drawing/2014/main" id="{C2E5F48E-ECB1-6740-B3C1-3A6954D5060E}"/>
              </a:ext>
            </a:extLst>
          </p:cNvPr>
          <p:cNvPicPr>
            <a:picLocks noGrp="1" noChangeAspect="1"/>
          </p:cNvPicPr>
          <p:nvPr>
            <p:ph sz="quarter" idx="13"/>
          </p:nvPr>
        </p:nvPicPr>
        <p:blipFill>
          <a:blip r:embed="rId2"/>
          <a:stretch>
            <a:fillRect/>
          </a:stretch>
        </p:blipFill>
        <p:spPr>
          <a:xfrm>
            <a:off x="2661150" y="1820994"/>
            <a:ext cx="6869699" cy="3751217"/>
          </a:xfrm>
          <a:prstGeom prst="rect">
            <a:avLst/>
          </a:prstGeom>
        </p:spPr>
      </p:pic>
    </p:spTree>
    <p:extLst>
      <p:ext uri="{BB962C8B-B14F-4D97-AF65-F5344CB8AC3E}">
        <p14:creationId xmlns:p14="http://schemas.microsoft.com/office/powerpoint/2010/main" val="35349450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10963BA-F184-4B43-B782-262432E7E436}"/>
              </a:ext>
            </a:extLst>
          </p:cNvPr>
          <p:cNvSpPr>
            <a:spLocks noGrp="1"/>
          </p:cNvSpPr>
          <p:nvPr>
            <p:ph type="title"/>
          </p:nvPr>
        </p:nvSpPr>
        <p:spPr/>
        <p:txBody>
          <a:bodyPr/>
          <a:lstStyle/>
          <a:p>
            <a:r>
              <a:rPr lang="sv-SE" dirty="0"/>
              <a:t>SKAPA HEMSIDA</a:t>
            </a:r>
          </a:p>
        </p:txBody>
      </p:sp>
      <p:pic>
        <p:nvPicPr>
          <p:cNvPr id="4" name="Platshållare för innehåll 3">
            <a:extLst>
              <a:ext uri="{FF2B5EF4-FFF2-40B4-BE49-F238E27FC236}">
                <a16:creationId xmlns:a16="http://schemas.microsoft.com/office/drawing/2014/main" id="{16E8DBE9-4015-974A-8E2F-D7E108F07161}"/>
              </a:ext>
            </a:extLst>
          </p:cNvPr>
          <p:cNvPicPr>
            <a:picLocks noGrp="1" noChangeAspect="1"/>
          </p:cNvPicPr>
          <p:nvPr>
            <p:ph sz="quarter" idx="13"/>
          </p:nvPr>
        </p:nvPicPr>
        <p:blipFill>
          <a:blip r:embed="rId2"/>
          <a:stretch>
            <a:fillRect/>
          </a:stretch>
        </p:blipFill>
        <p:spPr>
          <a:xfrm>
            <a:off x="3056731" y="2214694"/>
            <a:ext cx="6078537" cy="3392672"/>
          </a:xfrm>
          <a:prstGeom prst="rect">
            <a:avLst/>
          </a:prstGeom>
        </p:spPr>
      </p:pic>
    </p:spTree>
    <p:extLst>
      <p:ext uri="{BB962C8B-B14F-4D97-AF65-F5344CB8AC3E}">
        <p14:creationId xmlns:p14="http://schemas.microsoft.com/office/powerpoint/2010/main" val="25470483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A697461-E822-A144-85F9-025D5E9BE1F0}"/>
              </a:ext>
            </a:extLst>
          </p:cNvPr>
          <p:cNvSpPr>
            <a:spLocks noGrp="1"/>
          </p:cNvSpPr>
          <p:nvPr>
            <p:ph type="title"/>
          </p:nvPr>
        </p:nvSpPr>
        <p:spPr/>
        <p:txBody>
          <a:bodyPr/>
          <a:lstStyle/>
          <a:p>
            <a:r>
              <a:rPr lang="sv-SE" dirty="0"/>
              <a:t>PLANERINGSKALENDER – SOCIALA MEDIER</a:t>
            </a:r>
            <a:br>
              <a:rPr lang="sv-SE" dirty="0"/>
            </a:br>
            <a:endParaRPr lang="sv-SE" dirty="0"/>
          </a:p>
        </p:txBody>
      </p:sp>
      <p:graphicFrame>
        <p:nvGraphicFramePr>
          <p:cNvPr id="5" name="Platshållare för innehåll 5">
            <a:extLst>
              <a:ext uri="{FF2B5EF4-FFF2-40B4-BE49-F238E27FC236}">
                <a16:creationId xmlns:a16="http://schemas.microsoft.com/office/drawing/2014/main" id="{D8AF3A9A-F425-9C4C-A707-2A55C9146F5E}"/>
              </a:ext>
            </a:extLst>
          </p:cNvPr>
          <p:cNvGraphicFramePr>
            <a:graphicFrameLocks/>
          </p:cNvGraphicFramePr>
          <p:nvPr>
            <p:extLst>
              <p:ext uri="{D42A27DB-BD31-4B8C-83A1-F6EECF244321}">
                <p14:modId xmlns:p14="http://schemas.microsoft.com/office/powerpoint/2010/main" val="2404973363"/>
              </p:ext>
            </p:extLst>
          </p:nvPr>
        </p:nvGraphicFramePr>
        <p:xfrm>
          <a:off x="1293747" y="2367280"/>
          <a:ext cx="9603880" cy="2123440"/>
        </p:xfrm>
        <a:graphic>
          <a:graphicData uri="http://schemas.openxmlformats.org/drawingml/2006/table">
            <a:tbl>
              <a:tblPr firstRow="1" bandRow="1">
                <a:tableStyleId>{5C22544A-7EE6-4342-B048-85BDC9FD1C3A}</a:tableStyleId>
              </a:tblPr>
              <a:tblGrid>
                <a:gridCol w="2400970">
                  <a:extLst>
                    <a:ext uri="{9D8B030D-6E8A-4147-A177-3AD203B41FA5}">
                      <a16:colId xmlns:a16="http://schemas.microsoft.com/office/drawing/2014/main" val="2787601803"/>
                    </a:ext>
                  </a:extLst>
                </a:gridCol>
                <a:gridCol w="2400970">
                  <a:extLst>
                    <a:ext uri="{9D8B030D-6E8A-4147-A177-3AD203B41FA5}">
                      <a16:colId xmlns:a16="http://schemas.microsoft.com/office/drawing/2014/main" val="4146977990"/>
                    </a:ext>
                  </a:extLst>
                </a:gridCol>
                <a:gridCol w="2400970">
                  <a:extLst>
                    <a:ext uri="{9D8B030D-6E8A-4147-A177-3AD203B41FA5}">
                      <a16:colId xmlns:a16="http://schemas.microsoft.com/office/drawing/2014/main" val="2877784223"/>
                    </a:ext>
                  </a:extLst>
                </a:gridCol>
                <a:gridCol w="2400970">
                  <a:extLst>
                    <a:ext uri="{9D8B030D-6E8A-4147-A177-3AD203B41FA5}">
                      <a16:colId xmlns:a16="http://schemas.microsoft.com/office/drawing/2014/main" val="2585937048"/>
                    </a:ext>
                  </a:extLst>
                </a:gridCol>
              </a:tblGrid>
              <a:tr h="370840">
                <a:tc>
                  <a:txBody>
                    <a:bodyPr/>
                    <a:lstStyle/>
                    <a:p>
                      <a:endParaRPr lang="sv-SE" dirty="0"/>
                    </a:p>
                  </a:txBody>
                  <a:tcPr/>
                </a:tc>
                <a:tc>
                  <a:txBody>
                    <a:bodyPr/>
                    <a:lstStyle/>
                    <a:p>
                      <a:endParaRPr lang="sv-SE" dirty="0"/>
                    </a:p>
                  </a:txBody>
                  <a:tcPr/>
                </a:tc>
                <a:tc>
                  <a:txBody>
                    <a:bodyPr/>
                    <a:lstStyle/>
                    <a:p>
                      <a:endParaRPr lang="sv-SE" dirty="0"/>
                    </a:p>
                  </a:txBody>
                  <a:tcPr/>
                </a:tc>
                <a:tc>
                  <a:txBody>
                    <a:bodyPr/>
                    <a:lstStyle/>
                    <a:p>
                      <a:endParaRPr lang="sv-SE" dirty="0"/>
                    </a:p>
                  </a:txBody>
                  <a:tcPr/>
                </a:tc>
                <a:extLst>
                  <a:ext uri="{0D108BD9-81ED-4DB2-BD59-A6C34878D82A}">
                    <a16:rowId xmlns:a16="http://schemas.microsoft.com/office/drawing/2014/main" val="3853383501"/>
                  </a:ext>
                </a:extLst>
              </a:tr>
              <a:tr h="370840">
                <a:tc>
                  <a:txBody>
                    <a:bodyPr/>
                    <a:lstStyle/>
                    <a:p>
                      <a:r>
                        <a:rPr lang="sv-SE" dirty="0"/>
                        <a:t>Linkedin</a:t>
                      </a:r>
                    </a:p>
                  </a:txBody>
                  <a:tcPr/>
                </a:tc>
                <a:tc>
                  <a:txBody>
                    <a:bodyPr/>
                    <a:lstStyle/>
                    <a:p>
                      <a:r>
                        <a:rPr lang="sv-SE" dirty="0" err="1"/>
                        <a:t>Add</a:t>
                      </a:r>
                      <a:r>
                        <a:rPr lang="sv-SE" dirty="0"/>
                        <a:t> </a:t>
                      </a:r>
                      <a:r>
                        <a:rPr lang="sv-SE" dirty="0" err="1"/>
                        <a:t>company</a:t>
                      </a:r>
                      <a:r>
                        <a:rPr lang="sv-SE" dirty="0"/>
                        <a:t> </a:t>
                      </a:r>
                      <a:r>
                        <a:rPr lang="sv-SE" dirty="0" err="1"/>
                        <a:t>upptimes</a:t>
                      </a:r>
                      <a:endParaRPr lang="sv-SE" dirty="0"/>
                    </a:p>
                  </a:txBody>
                  <a:tcPr/>
                </a:tc>
                <a:tc>
                  <a:txBody>
                    <a:bodyPr/>
                    <a:lstStyle/>
                    <a:p>
                      <a:r>
                        <a:rPr lang="sv-SE" dirty="0"/>
                        <a:t>Scan </a:t>
                      </a:r>
                      <a:r>
                        <a:rPr lang="sv-SE" dirty="0" err="1"/>
                        <a:t>industrigroups</a:t>
                      </a:r>
                      <a:r>
                        <a:rPr lang="sv-SE" dirty="0"/>
                        <a:t> for trends and </a:t>
                      </a:r>
                      <a:r>
                        <a:rPr lang="sv-SE" dirty="0" err="1"/>
                        <a:t>news</a:t>
                      </a:r>
                      <a:endParaRPr lang="sv-SE" dirty="0"/>
                    </a:p>
                  </a:txBody>
                  <a:tcPr/>
                </a:tc>
                <a:tc>
                  <a:txBody>
                    <a:bodyPr/>
                    <a:lstStyle/>
                    <a:p>
                      <a:r>
                        <a:rPr lang="sv-SE" dirty="0" err="1"/>
                        <a:t>Uppdate</a:t>
                      </a:r>
                      <a:r>
                        <a:rPr lang="sv-SE" dirty="0"/>
                        <a:t> </a:t>
                      </a:r>
                      <a:r>
                        <a:rPr lang="sv-SE" dirty="0" err="1"/>
                        <a:t>your</a:t>
                      </a:r>
                      <a:r>
                        <a:rPr lang="sv-SE" dirty="0"/>
                        <a:t> </a:t>
                      </a:r>
                      <a:r>
                        <a:rPr lang="sv-SE" dirty="0" err="1"/>
                        <a:t>company</a:t>
                      </a:r>
                      <a:r>
                        <a:rPr lang="sv-SE" dirty="0"/>
                        <a:t> </a:t>
                      </a:r>
                      <a:r>
                        <a:rPr lang="sv-SE" dirty="0" err="1"/>
                        <a:t>profile</a:t>
                      </a:r>
                      <a:endParaRPr lang="sv-SE" dirty="0"/>
                    </a:p>
                  </a:txBody>
                  <a:tcPr/>
                </a:tc>
                <a:extLst>
                  <a:ext uri="{0D108BD9-81ED-4DB2-BD59-A6C34878D82A}">
                    <a16:rowId xmlns:a16="http://schemas.microsoft.com/office/drawing/2014/main" val="2628589860"/>
                  </a:ext>
                </a:extLst>
              </a:tr>
              <a:tr h="370840">
                <a:tc>
                  <a:txBody>
                    <a:bodyPr/>
                    <a:lstStyle/>
                    <a:p>
                      <a:r>
                        <a:rPr lang="sv-SE" dirty="0" err="1"/>
                        <a:t>Website</a:t>
                      </a:r>
                      <a:endParaRPr lang="sv-SE" dirty="0"/>
                    </a:p>
                  </a:txBody>
                  <a:tcPr/>
                </a:tc>
                <a:tc>
                  <a:txBody>
                    <a:bodyPr/>
                    <a:lstStyle/>
                    <a:p>
                      <a:r>
                        <a:rPr lang="sv-SE" dirty="0" err="1"/>
                        <a:t>Update</a:t>
                      </a:r>
                      <a:r>
                        <a:rPr lang="sv-SE" dirty="0"/>
                        <a:t> on </a:t>
                      </a:r>
                      <a:r>
                        <a:rPr lang="sv-SE" dirty="0" err="1"/>
                        <a:t>statistic</a:t>
                      </a:r>
                      <a:endParaRPr lang="sv-SE" dirty="0"/>
                    </a:p>
                  </a:txBody>
                  <a:tcPr/>
                </a:tc>
                <a:tc>
                  <a:txBody>
                    <a:bodyPr/>
                    <a:lstStyle/>
                    <a:p>
                      <a:r>
                        <a:rPr lang="sv-SE" dirty="0"/>
                        <a:t>Change </a:t>
                      </a:r>
                      <a:r>
                        <a:rPr lang="sv-SE" dirty="0" err="1"/>
                        <a:t>advertising</a:t>
                      </a:r>
                      <a:endParaRPr lang="sv-SE" dirty="0"/>
                    </a:p>
                  </a:txBody>
                  <a:tcPr/>
                </a:tc>
                <a:tc>
                  <a:txBody>
                    <a:bodyPr/>
                    <a:lstStyle/>
                    <a:p>
                      <a:endParaRPr lang="sv-SE"/>
                    </a:p>
                  </a:txBody>
                  <a:tcPr/>
                </a:tc>
                <a:extLst>
                  <a:ext uri="{0D108BD9-81ED-4DB2-BD59-A6C34878D82A}">
                    <a16:rowId xmlns:a16="http://schemas.microsoft.com/office/drawing/2014/main" val="1132659464"/>
                  </a:ext>
                </a:extLst>
              </a:tr>
              <a:tr h="370840">
                <a:tc>
                  <a:txBody>
                    <a:bodyPr/>
                    <a:lstStyle/>
                    <a:p>
                      <a:r>
                        <a:rPr lang="sv-SE" dirty="0" err="1"/>
                        <a:t>Mercell</a:t>
                      </a:r>
                      <a:endParaRPr lang="sv-SE" dirty="0"/>
                    </a:p>
                  </a:txBody>
                  <a:tcPr/>
                </a:tc>
                <a:tc>
                  <a:txBody>
                    <a:bodyPr/>
                    <a:lstStyle/>
                    <a:p>
                      <a:r>
                        <a:rPr lang="sv-SE" dirty="0" err="1"/>
                        <a:t>Find</a:t>
                      </a:r>
                      <a:r>
                        <a:rPr lang="sv-SE" dirty="0"/>
                        <a:t> new </a:t>
                      </a:r>
                      <a:r>
                        <a:rPr lang="sv-SE" dirty="0" err="1"/>
                        <a:t>precurement</a:t>
                      </a:r>
                      <a:endParaRPr lang="sv-SE" dirty="0"/>
                    </a:p>
                  </a:txBody>
                  <a:tcPr/>
                </a:tc>
                <a:tc>
                  <a:txBody>
                    <a:bodyPr/>
                    <a:lstStyle/>
                    <a:p>
                      <a:endParaRPr lang="sv-SE"/>
                    </a:p>
                  </a:txBody>
                  <a:tcPr/>
                </a:tc>
                <a:tc>
                  <a:txBody>
                    <a:bodyPr/>
                    <a:lstStyle/>
                    <a:p>
                      <a:endParaRPr lang="sv-SE"/>
                    </a:p>
                  </a:txBody>
                  <a:tcPr/>
                </a:tc>
                <a:extLst>
                  <a:ext uri="{0D108BD9-81ED-4DB2-BD59-A6C34878D82A}">
                    <a16:rowId xmlns:a16="http://schemas.microsoft.com/office/drawing/2014/main" val="1600448739"/>
                  </a:ext>
                </a:extLst>
              </a:tr>
              <a:tr h="370840">
                <a:tc>
                  <a:txBody>
                    <a:bodyPr/>
                    <a:lstStyle/>
                    <a:p>
                      <a:r>
                        <a:rPr lang="sv-SE" dirty="0"/>
                        <a:t>Banner/</a:t>
                      </a:r>
                      <a:r>
                        <a:rPr lang="sv-SE" dirty="0" err="1"/>
                        <a:t>canva</a:t>
                      </a:r>
                      <a:endParaRPr lang="sv-SE" dirty="0"/>
                    </a:p>
                  </a:txBody>
                  <a:tcPr/>
                </a:tc>
                <a:tc>
                  <a:txBody>
                    <a:bodyPr/>
                    <a:lstStyle/>
                    <a:p>
                      <a:r>
                        <a:rPr lang="sv-SE" dirty="0"/>
                        <a:t>Change </a:t>
                      </a:r>
                      <a:r>
                        <a:rPr lang="sv-SE" dirty="0" err="1"/>
                        <a:t>advertising</a:t>
                      </a:r>
                      <a:endParaRPr lang="sv-SE" dirty="0"/>
                    </a:p>
                  </a:txBody>
                  <a:tcPr/>
                </a:tc>
                <a:tc>
                  <a:txBody>
                    <a:bodyPr/>
                    <a:lstStyle/>
                    <a:p>
                      <a:endParaRPr lang="sv-SE"/>
                    </a:p>
                  </a:txBody>
                  <a:tcPr/>
                </a:tc>
                <a:tc>
                  <a:txBody>
                    <a:bodyPr/>
                    <a:lstStyle/>
                    <a:p>
                      <a:endParaRPr lang="sv-SE" dirty="0"/>
                    </a:p>
                  </a:txBody>
                  <a:tcPr/>
                </a:tc>
                <a:extLst>
                  <a:ext uri="{0D108BD9-81ED-4DB2-BD59-A6C34878D82A}">
                    <a16:rowId xmlns:a16="http://schemas.microsoft.com/office/drawing/2014/main" val="2760848132"/>
                  </a:ext>
                </a:extLst>
              </a:tr>
            </a:tbl>
          </a:graphicData>
        </a:graphic>
      </p:graphicFrame>
    </p:spTree>
    <p:extLst>
      <p:ext uri="{BB962C8B-B14F-4D97-AF65-F5344CB8AC3E}">
        <p14:creationId xmlns:p14="http://schemas.microsoft.com/office/powerpoint/2010/main" val="36522807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CC89D02-C8E3-CB47-BDEA-59F0E70489C6}"/>
              </a:ext>
            </a:extLst>
          </p:cNvPr>
          <p:cNvSpPr>
            <a:spLocks noGrp="1"/>
          </p:cNvSpPr>
          <p:nvPr>
            <p:ph type="title"/>
          </p:nvPr>
        </p:nvSpPr>
        <p:spPr/>
        <p:txBody>
          <a:bodyPr/>
          <a:lstStyle/>
          <a:p>
            <a:r>
              <a:rPr lang="sv-SE" dirty="0"/>
              <a:t>MARKNADSPLAN</a:t>
            </a:r>
          </a:p>
        </p:txBody>
      </p:sp>
      <p:graphicFrame>
        <p:nvGraphicFramePr>
          <p:cNvPr id="4" name="Platshållare för innehåll 3">
            <a:extLst>
              <a:ext uri="{FF2B5EF4-FFF2-40B4-BE49-F238E27FC236}">
                <a16:creationId xmlns:a16="http://schemas.microsoft.com/office/drawing/2014/main" id="{A4E2549D-D474-324F-8A14-949647E742B3}"/>
              </a:ext>
            </a:extLst>
          </p:cNvPr>
          <p:cNvGraphicFramePr>
            <a:graphicFrameLocks noGrp="1"/>
          </p:cNvGraphicFramePr>
          <p:nvPr>
            <p:ph sz="quarter" idx="13"/>
            <p:extLst>
              <p:ext uri="{D42A27DB-BD31-4B8C-83A1-F6EECF244321}">
                <p14:modId xmlns:p14="http://schemas.microsoft.com/office/powerpoint/2010/main" val="442594253"/>
              </p:ext>
            </p:extLst>
          </p:nvPr>
        </p:nvGraphicFramePr>
        <p:xfrm>
          <a:off x="1294059" y="2809427"/>
          <a:ext cx="9603882" cy="1833880"/>
        </p:xfrm>
        <a:graphic>
          <a:graphicData uri="http://schemas.openxmlformats.org/drawingml/2006/table">
            <a:tbl>
              <a:tblPr firstRow="1" bandRow="1">
                <a:tableStyleId>{5C22544A-7EE6-4342-B048-85BDC9FD1C3A}</a:tableStyleId>
              </a:tblPr>
              <a:tblGrid>
                <a:gridCol w="1600647">
                  <a:extLst>
                    <a:ext uri="{9D8B030D-6E8A-4147-A177-3AD203B41FA5}">
                      <a16:colId xmlns:a16="http://schemas.microsoft.com/office/drawing/2014/main" val="2616555040"/>
                    </a:ext>
                  </a:extLst>
                </a:gridCol>
                <a:gridCol w="1600647">
                  <a:extLst>
                    <a:ext uri="{9D8B030D-6E8A-4147-A177-3AD203B41FA5}">
                      <a16:colId xmlns:a16="http://schemas.microsoft.com/office/drawing/2014/main" val="3475045777"/>
                    </a:ext>
                  </a:extLst>
                </a:gridCol>
                <a:gridCol w="1600647">
                  <a:extLst>
                    <a:ext uri="{9D8B030D-6E8A-4147-A177-3AD203B41FA5}">
                      <a16:colId xmlns:a16="http://schemas.microsoft.com/office/drawing/2014/main" val="2277234809"/>
                    </a:ext>
                  </a:extLst>
                </a:gridCol>
                <a:gridCol w="1600647">
                  <a:extLst>
                    <a:ext uri="{9D8B030D-6E8A-4147-A177-3AD203B41FA5}">
                      <a16:colId xmlns:a16="http://schemas.microsoft.com/office/drawing/2014/main" val="2636781836"/>
                    </a:ext>
                  </a:extLst>
                </a:gridCol>
                <a:gridCol w="1600647">
                  <a:extLst>
                    <a:ext uri="{9D8B030D-6E8A-4147-A177-3AD203B41FA5}">
                      <a16:colId xmlns:a16="http://schemas.microsoft.com/office/drawing/2014/main" val="4121246712"/>
                    </a:ext>
                  </a:extLst>
                </a:gridCol>
                <a:gridCol w="1600647">
                  <a:extLst>
                    <a:ext uri="{9D8B030D-6E8A-4147-A177-3AD203B41FA5}">
                      <a16:colId xmlns:a16="http://schemas.microsoft.com/office/drawing/2014/main" val="3141219069"/>
                    </a:ext>
                  </a:extLst>
                </a:gridCol>
              </a:tblGrid>
              <a:tr h="370840">
                <a:tc>
                  <a:txBody>
                    <a:bodyPr/>
                    <a:lstStyle/>
                    <a:p>
                      <a:r>
                        <a:rPr lang="sv-SE" dirty="0"/>
                        <a:t>Step 1</a:t>
                      </a:r>
                    </a:p>
                  </a:txBody>
                  <a:tcPr/>
                </a:tc>
                <a:tc>
                  <a:txBody>
                    <a:bodyPr/>
                    <a:lstStyle/>
                    <a:p>
                      <a:r>
                        <a:rPr lang="sv-SE" dirty="0"/>
                        <a:t>Step 2</a:t>
                      </a:r>
                    </a:p>
                  </a:txBody>
                  <a:tcPr/>
                </a:tc>
                <a:tc>
                  <a:txBody>
                    <a:bodyPr/>
                    <a:lstStyle/>
                    <a:p>
                      <a:r>
                        <a:rPr lang="sv-SE" dirty="0"/>
                        <a:t>Step 3</a:t>
                      </a:r>
                    </a:p>
                  </a:txBody>
                  <a:tcPr/>
                </a:tc>
                <a:tc>
                  <a:txBody>
                    <a:bodyPr/>
                    <a:lstStyle/>
                    <a:p>
                      <a:r>
                        <a:rPr lang="sv-SE" dirty="0"/>
                        <a:t>Step 4</a:t>
                      </a:r>
                    </a:p>
                  </a:txBody>
                  <a:tcPr/>
                </a:tc>
                <a:tc>
                  <a:txBody>
                    <a:bodyPr/>
                    <a:lstStyle/>
                    <a:p>
                      <a:r>
                        <a:rPr lang="sv-SE" dirty="0"/>
                        <a:t>Step 5</a:t>
                      </a:r>
                    </a:p>
                  </a:txBody>
                  <a:tcPr/>
                </a:tc>
                <a:tc>
                  <a:txBody>
                    <a:bodyPr/>
                    <a:lstStyle/>
                    <a:p>
                      <a:r>
                        <a:rPr lang="sv-SE" dirty="0"/>
                        <a:t>Step 6</a:t>
                      </a:r>
                    </a:p>
                  </a:txBody>
                  <a:tcPr/>
                </a:tc>
                <a:extLst>
                  <a:ext uri="{0D108BD9-81ED-4DB2-BD59-A6C34878D82A}">
                    <a16:rowId xmlns:a16="http://schemas.microsoft.com/office/drawing/2014/main" val="4230588426"/>
                  </a:ext>
                </a:extLst>
              </a:tr>
              <a:tr h="370840">
                <a:tc>
                  <a:txBody>
                    <a:bodyPr/>
                    <a:lstStyle/>
                    <a:p>
                      <a:r>
                        <a:rPr lang="sv-SE" dirty="0" err="1"/>
                        <a:t>Investigate</a:t>
                      </a:r>
                      <a:r>
                        <a:rPr lang="sv-SE" dirty="0"/>
                        <a:t> the market -</a:t>
                      </a:r>
                      <a:br>
                        <a:rPr lang="sv-SE" dirty="0"/>
                      </a:br>
                      <a:r>
                        <a:rPr lang="sv-SE" dirty="0" err="1"/>
                        <a:t>find</a:t>
                      </a:r>
                      <a:r>
                        <a:rPr lang="sv-SE" dirty="0"/>
                        <a:t> business </a:t>
                      </a:r>
                      <a:r>
                        <a:rPr lang="sv-SE" dirty="0" err="1"/>
                        <a:t>opportunities</a:t>
                      </a:r>
                      <a:endParaRPr lang="sv-SE"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err="1"/>
                        <a:t>Prepare</a:t>
                      </a:r>
                      <a:r>
                        <a:rPr lang="sv-SE" dirty="0"/>
                        <a:t> tender</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err="1"/>
                        <a:t>Take</a:t>
                      </a:r>
                      <a:r>
                        <a:rPr lang="sv-SE" dirty="0"/>
                        <a:t> </a:t>
                      </a:r>
                      <a:r>
                        <a:rPr lang="sv-SE" dirty="0" err="1"/>
                        <a:t>contact</a:t>
                      </a:r>
                      <a:endParaRPr lang="sv-SE" sz="1800" b="1" i="0" kern="1200" dirty="0">
                        <a:solidFill>
                          <a:schemeClr val="dk1"/>
                        </a:solidFill>
                        <a:effectLst/>
                        <a:latin typeface="+mn-lt"/>
                        <a:ea typeface="+mn-ea"/>
                        <a:cs typeface="+mn-cs"/>
                      </a:endParaRPr>
                    </a:p>
                    <a:p>
                      <a:endParaRPr lang="sv-SE" dirty="0"/>
                    </a:p>
                  </a:txBody>
                  <a:tcPr/>
                </a:tc>
                <a:tc>
                  <a:txBody>
                    <a:bodyPr/>
                    <a:lstStyle/>
                    <a:p>
                      <a:r>
                        <a:rPr lang="sv-SE" dirty="0" err="1"/>
                        <a:t>Promote</a:t>
                      </a:r>
                      <a:r>
                        <a:rPr lang="sv-SE" dirty="0"/>
                        <a:t> </a:t>
                      </a:r>
                      <a:r>
                        <a:rPr lang="sv-SE" dirty="0" err="1"/>
                        <a:t>your</a:t>
                      </a:r>
                      <a:r>
                        <a:rPr lang="sv-SE" dirty="0"/>
                        <a:t> </a:t>
                      </a:r>
                      <a:r>
                        <a:rPr lang="sv-SE" dirty="0" err="1"/>
                        <a:t>products</a:t>
                      </a:r>
                      <a:endParaRPr lang="sv-SE" dirty="0"/>
                    </a:p>
                  </a:txBody>
                  <a:tcPr/>
                </a:tc>
                <a:tc>
                  <a:txBody>
                    <a:bodyPr/>
                    <a:lstStyle/>
                    <a:p>
                      <a:r>
                        <a:rPr lang="sv-SE" dirty="0" err="1"/>
                        <a:t>Submit</a:t>
                      </a:r>
                      <a:r>
                        <a:rPr lang="sv-SE" dirty="0"/>
                        <a:t> a </a:t>
                      </a:r>
                      <a:r>
                        <a:rPr lang="sv-SE" dirty="0" err="1"/>
                        <a:t>bid</a:t>
                      </a:r>
                      <a:endParaRPr lang="sv-SE" dirty="0"/>
                    </a:p>
                    <a:p>
                      <a:endParaRPr lang="sv-SE" dirty="0"/>
                    </a:p>
                    <a:p>
                      <a:r>
                        <a:rPr lang="sv-SE" dirty="0"/>
                        <a:t>Deadline 23/10</a:t>
                      </a:r>
                    </a:p>
                    <a:p>
                      <a:endParaRPr lang="sv-SE"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2 (4) </a:t>
                      </a:r>
                      <a:r>
                        <a:rPr lang="sv-SE" dirty="0" err="1"/>
                        <a:t>year</a:t>
                      </a: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Not get the deal - </a:t>
                      </a:r>
                      <a:r>
                        <a:rPr lang="sv-SE" dirty="0" err="1"/>
                        <a:t>request</a:t>
                      </a:r>
                      <a:r>
                        <a:rPr lang="sv-SE" dirty="0"/>
                        <a:t> the offer</a:t>
                      </a:r>
                    </a:p>
                    <a:p>
                      <a:endParaRPr lang="sv-SE" dirty="0"/>
                    </a:p>
                  </a:txBody>
                  <a:tcPr/>
                </a:tc>
                <a:tc>
                  <a:txBody>
                    <a:bodyPr/>
                    <a:lstStyle/>
                    <a:p>
                      <a:r>
                        <a:rPr lang="sv-SE" dirty="0" err="1"/>
                        <a:t>Find</a:t>
                      </a:r>
                      <a:r>
                        <a:rPr lang="sv-SE" dirty="0"/>
                        <a:t> new </a:t>
                      </a:r>
                      <a:r>
                        <a:rPr lang="sv-SE" dirty="0" err="1"/>
                        <a:t>procurment</a:t>
                      </a:r>
                      <a:endParaRPr lang="sv-SE" dirty="0"/>
                    </a:p>
                  </a:txBody>
                  <a:tcPr/>
                </a:tc>
                <a:extLst>
                  <a:ext uri="{0D108BD9-81ED-4DB2-BD59-A6C34878D82A}">
                    <a16:rowId xmlns:a16="http://schemas.microsoft.com/office/drawing/2014/main" val="4234086108"/>
                  </a:ext>
                </a:extLst>
              </a:tr>
            </a:tbl>
          </a:graphicData>
        </a:graphic>
      </p:graphicFrame>
    </p:spTree>
    <p:extLst>
      <p:ext uri="{BB962C8B-B14F-4D97-AF65-F5344CB8AC3E}">
        <p14:creationId xmlns:p14="http://schemas.microsoft.com/office/powerpoint/2010/main" val="2501645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F900324E-CD05-454A-86AB-796C19E68928}"/>
              </a:ext>
            </a:extLst>
          </p:cNvPr>
          <p:cNvSpPr>
            <a:spLocks noGrp="1"/>
          </p:cNvSpPr>
          <p:nvPr>
            <p:ph type="title"/>
          </p:nvPr>
        </p:nvSpPr>
        <p:spPr/>
        <p:txBody>
          <a:bodyPr/>
          <a:lstStyle/>
          <a:p>
            <a:r>
              <a:rPr lang="sv-SE" dirty="0"/>
              <a:t>Ämnesövergripande projektarbete </a:t>
            </a:r>
          </a:p>
        </p:txBody>
      </p:sp>
      <p:sp>
        <p:nvSpPr>
          <p:cNvPr id="5" name="Platshållare för text 4">
            <a:extLst>
              <a:ext uri="{FF2B5EF4-FFF2-40B4-BE49-F238E27FC236}">
                <a16:creationId xmlns:a16="http://schemas.microsoft.com/office/drawing/2014/main" id="{681574C1-7C77-1F42-8043-FF4789238B0A}"/>
              </a:ext>
            </a:extLst>
          </p:cNvPr>
          <p:cNvSpPr>
            <a:spLocks noGrp="1"/>
          </p:cNvSpPr>
          <p:nvPr>
            <p:ph type="body" idx="1"/>
          </p:nvPr>
        </p:nvSpPr>
        <p:spPr/>
        <p:txBody>
          <a:bodyPr/>
          <a:lstStyle/>
          <a:p>
            <a:r>
              <a:rPr lang="sv-SE" sz="2000" dirty="0"/>
              <a:t>Centralt innehåll för kursen praktisk marknadsföring 2</a:t>
            </a:r>
          </a:p>
        </p:txBody>
      </p:sp>
      <p:sp>
        <p:nvSpPr>
          <p:cNvPr id="7" name="Platshållare för innehåll 6">
            <a:extLst>
              <a:ext uri="{FF2B5EF4-FFF2-40B4-BE49-F238E27FC236}">
                <a16:creationId xmlns:a16="http://schemas.microsoft.com/office/drawing/2014/main" id="{2CD1C5E7-361D-1043-889B-2FDC88313D7F}"/>
              </a:ext>
            </a:extLst>
          </p:cNvPr>
          <p:cNvSpPr>
            <a:spLocks noGrp="1"/>
          </p:cNvSpPr>
          <p:nvPr>
            <p:ph sz="quarter" idx="13"/>
          </p:nvPr>
        </p:nvSpPr>
        <p:spPr/>
        <p:txBody>
          <a:bodyPr>
            <a:normAutofit/>
          </a:bodyPr>
          <a:lstStyle/>
          <a:p>
            <a:r>
              <a:rPr lang="sv-SE" sz="1200" dirty="0"/>
              <a:t>Affärsidé </a:t>
            </a:r>
          </a:p>
          <a:p>
            <a:r>
              <a:rPr lang="sv-SE" sz="1200" dirty="0"/>
              <a:t>Omvärldsanalys och marknadsundersökningar.</a:t>
            </a:r>
          </a:p>
          <a:p>
            <a:r>
              <a:rPr lang="sv-SE" sz="1200" dirty="0"/>
              <a:t>marknadsplan</a:t>
            </a:r>
          </a:p>
          <a:p>
            <a:r>
              <a:rPr lang="sv-SE" sz="1200" dirty="0"/>
              <a:t>Datorstöd i praktisk marknadsföring.</a:t>
            </a:r>
          </a:p>
          <a:p>
            <a:r>
              <a:rPr lang="sv-SE" sz="1200" dirty="0"/>
              <a:t>Konkurrensmedel, konkurrensförmåga och lönsamhet.</a:t>
            </a:r>
          </a:p>
          <a:p>
            <a:pPr marL="0" indent="0">
              <a:buNone/>
            </a:pPr>
            <a:br>
              <a:rPr lang="sv-SE" dirty="0"/>
            </a:br>
            <a:endParaRPr lang="sv-SE" dirty="0"/>
          </a:p>
        </p:txBody>
      </p:sp>
      <p:sp>
        <p:nvSpPr>
          <p:cNvPr id="6" name="Platshållare för text 5">
            <a:extLst>
              <a:ext uri="{FF2B5EF4-FFF2-40B4-BE49-F238E27FC236}">
                <a16:creationId xmlns:a16="http://schemas.microsoft.com/office/drawing/2014/main" id="{B0CB08DD-83D1-674D-87F1-F0D36984A2B3}"/>
              </a:ext>
            </a:extLst>
          </p:cNvPr>
          <p:cNvSpPr>
            <a:spLocks noGrp="1"/>
          </p:cNvSpPr>
          <p:nvPr>
            <p:ph type="body" sz="quarter" idx="3"/>
          </p:nvPr>
        </p:nvSpPr>
        <p:spPr/>
        <p:txBody>
          <a:bodyPr/>
          <a:lstStyle/>
          <a:p>
            <a:r>
              <a:rPr lang="sv-SE" sz="2000" dirty="0"/>
              <a:t>Centralt innehåll för kursen näthandl1</a:t>
            </a:r>
          </a:p>
        </p:txBody>
      </p:sp>
      <p:sp>
        <p:nvSpPr>
          <p:cNvPr id="8" name="Platshållare för innehåll 7">
            <a:extLst>
              <a:ext uri="{FF2B5EF4-FFF2-40B4-BE49-F238E27FC236}">
                <a16:creationId xmlns:a16="http://schemas.microsoft.com/office/drawing/2014/main" id="{B511381C-001D-B247-80B8-182DABB9CFF1}"/>
              </a:ext>
            </a:extLst>
          </p:cNvPr>
          <p:cNvSpPr>
            <a:spLocks noGrp="1"/>
          </p:cNvSpPr>
          <p:nvPr>
            <p:ph sz="quarter" idx="14"/>
          </p:nvPr>
        </p:nvSpPr>
        <p:spPr/>
        <p:txBody>
          <a:bodyPr>
            <a:normAutofit fontScale="47500" lnSpcReduction="20000"/>
          </a:bodyPr>
          <a:lstStyle/>
          <a:p>
            <a:r>
              <a:rPr lang="sv-SE" dirty="0"/>
              <a:t>Affärsidé och entreprenörskap inom näthandelsområdet.</a:t>
            </a:r>
          </a:p>
          <a:p>
            <a:r>
              <a:rPr lang="sv-SE" dirty="0"/>
              <a:t>Teknikutveckling</a:t>
            </a:r>
          </a:p>
          <a:p>
            <a:r>
              <a:rPr lang="sv-SE" dirty="0"/>
              <a:t>Sociala medier i </a:t>
            </a:r>
            <a:r>
              <a:rPr lang="sv-SE" dirty="0" err="1"/>
              <a:t>marknadsföringsyfte</a:t>
            </a:r>
            <a:r>
              <a:rPr lang="sv-SE" dirty="0"/>
              <a:t>.</a:t>
            </a:r>
          </a:p>
          <a:p>
            <a:r>
              <a:rPr lang="sv-SE" dirty="0"/>
              <a:t>Målgrupper, konkurrensmedel och kundanpassning.</a:t>
            </a:r>
          </a:p>
          <a:p>
            <a:r>
              <a:rPr lang="sv-SE" dirty="0"/>
              <a:t>Marknadsföring på internet.</a:t>
            </a:r>
          </a:p>
          <a:p>
            <a:r>
              <a:rPr lang="sv-SE" dirty="0"/>
              <a:t>Programvaror och annan utrustning för webbplatsproduktion.</a:t>
            </a:r>
          </a:p>
          <a:p>
            <a:r>
              <a:rPr lang="sv-SE" dirty="0"/>
              <a:t>Betalningssätt och betalningssystem.</a:t>
            </a:r>
          </a:p>
          <a:p>
            <a:r>
              <a:rPr lang="sv-SE" dirty="0"/>
              <a:t>Publiceringsverktyg för webbplatser på internet</a:t>
            </a:r>
          </a:p>
          <a:p>
            <a:r>
              <a:rPr lang="sv-SE" dirty="0"/>
              <a:t>Enkel näthandelsplats på internet, till exempel webbplats med möjlighet för kunden att beställa varor eller tjänster via formulär.</a:t>
            </a:r>
          </a:p>
          <a:p>
            <a:endParaRPr lang="sv-SE" dirty="0"/>
          </a:p>
        </p:txBody>
      </p:sp>
    </p:spTree>
    <p:extLst>
      <p:ext uri="{BB962C8B-B14F-4D97-AF65-F5344CB8AC3E}">
        <p14:creationId xmlns:p14="http://schemas.microsoft.com/office/powerpoint/2010/main" val="33706382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9330B1A-2754-1242-AA48-3646A1D6D9E5}"/>
              </a:ext>
            </a:extLst>
          </p:cNvPr>
          <p:cNvSpPr>
            <a:spLocks noGrp="1"/>
          </p:cNvSpPr>
          <p:nvPr>
            <p:ph type="title"/>
          </p:nvPr>
        </p:nvSpPr>
        <p:spPr>
          <a:xfrm>
            <a:off x="913775" y="618517"/>
            <a:ext cx="10364451" cy="1596177"/>
          </a:xfrm>
        </p:spPr>
        <p:txBody>
          <a:bodyPr/>
          <a:lstStyle/>
          <a:p>
            <a:r>
              <a:rPr lang="sv-SE" dirty="0" err="1"/>
              <a:t>Content</a:t>
            </a:r>
            <a:r>
              <a:rPr lang="sv-SE" dirty="0"/>
              <a:t> Marketing</a:t>
            </a:r>
          </a:p>
        </p:txBody>
      </p:sp>
      <p:sp>
        <p:nvSpPr>
          <p:cNvPr id="3" name="Platshållare för innehåll 2">
            <a:extLst>
              <a:ext uri="{FF2B5EF4-FFF2-40B4-BE49-F238E27FC236}">
                <a16:creationId xmlns:a16="http://schemas.microsoft.com/office/drawing/2014/main" id="{869AFCE4-29DC-0D4A-868D-A5B448C6C63A}"/>
              </a:ext>
            </a:extLst>
          </p:cNvPr>
          <p:cNvSpPr>
            <a:spLocks noGrp="1"/>
          </p:cNvSpPr>
          <p:nvPr>
            <p:ph sz="quarter" idx="13"/>
          </p:nvPr>
        </p:nvSpPr>
        <p:spPr>
          <a:xfrm>
            <a:off x="3247236" y="5397913"/>
            <a:ext cx="4277032" cy="678426"/>
          </a:xfrm>
        </p:spPr>
        <p:txBody>
          <a:bodyPr>
            <a:normAutofit/>
          </a:bodyPr>
          <a:lstStyle/>
          <a:p>
            <a:pPr marL="0" indent="0">
              <a:buNone/>
            </a:pPr>
            <a:r>
              <a:rPr lang="sv-SE" dirty="0">
                <a:hlinkClick r:id="rId2"/>
              </a:rPr>
              <a:t>https://youtu.be/e45F9_uxUs0</a:t>
            </a:r>
            <a:endParaRPr lang="sv-SE" dirty="0"/>
          </a:p>
          <a:p>
            <a:pPr marL="0" indent="0">
              <a:buNone/>
            </a:pPr>
            <a:endParaRPr lang="sv-SE" dirty="0"/>
          </a:p>
        </p:txBody>
      </p:sp>
      <p:pic>
        <p:nvPicPr>
          <p:cNvPr id="4" name="Bildobjekt 3">
            <a:extLst>
              <a:ext uri="{FF2B5EF4-FFF2-40B4-BE49-F238E27FC236}">
                <a16:creationId xmlns:a16="http://schemas.microsoft.com/office/drawing/2014/main" id="{FEE84EA0-9D56-7A47-9645-56EE4082C26C}"/>
              </a:ext>
            </a:extLst>
          </p:cNvPr>
          <p:cNvPicPr>
            <a:picLocks noChangeAspect="1"/>
          </p:cNvPicPr>
          <p:nvPr/>
        </p:nvPicPr>
        <p:blipFill>
          <a:blip r:embed="rId3"/>
          <a:stretch>
            <a:fillRect/>
          </a:stretch>
        </p:blipFill>
        <p:spPr>
          <a:xfrm>
            <a:off x="3247236" y="2073019"/>
            <a:ext cx="5697527" cy="3197737"/>
          </a:xfrm>
          <a:prstGeom prst="rect">
            <a:avLst/>
          </a:prstGeom>
        </p:spPr>
      </p:pic>
    </p:spTree>
    <p:extLst>
      <p:ext uri="{BB962C8B-B14F-4D97-AF65-F5344CB8AC3E}">
        <p14:creationId xmlns:p14="http://schemas.microsoft.com/office/powerpoint/2010/main" val="31777348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9" name="Picture 2">
            <a:extLst>
              <a:ext uri="{FF2B5EF4-FFF2-40B4-BE49-F238E27FC236}">
                <a16:creationId xmlns:a16="http://schemas.microsoft.com/office/drawing/2014/main" id="{25496B42-CC46-4183-B481-887CD3E8C72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E2758CE0-F916-4DCE-88D1-71430BE441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3" name="Rectangle 12">
            <a:extLst>
              <a:ext uri="{FF2B5EF4-FFF2-40B4-BE49-F238E27FC236}">
                <a16:creationId xmlns:a16="http://schemas.microsoft.com/office/drawing/2014/main" id="{53E559B7-FFF0-4CD8-9260-6334681311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180BC9E0-1901-4FD9-90B5-82D9EE5137E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Platshållare för innehåll 3">
            <a:extLst>
              <a:ext uri="{FF2B5EF4-FFF2-40B4-BE49-F238E27FC236}">
                <a16:creationId xmlns:a16="http://schemas.microsoft.com/office/drawing/2014/main" id="{2A292AED-536F-D145-B33F-381723AB3E24}"/>
              </a:ext>
            </a:extLst>
          </p:cNvPr>
          <p:cNvPicPr>
            <a:picLocks noGrp="1" noChangeAspect="1"/>
          </p:cNvPicPr>
          <p:nvPr>
            <p:ph sz="quarter" idx="13"/>
          </p:nvPr>
        </p:nvPicPr>
        <p:blipFill>
          <a:blip r:embed="rId5"/>
          <a:stretch>
            <a:fillRect/>
          </a:stretch>
        </p:blipFill>
        <p:spPr>
          <a:xfrm>
            <a:off x="6918135" y="957486"/>
            <a:ext cx="3491319" cy="4935130"/>
          </a:xfrm>
          <a:prstGeom prst="roundRect">
            <a:avLst>
              <a:gd name="adj" fmla="val 5301"/>
            </a:avLst>
          </a:prstGeom>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sp>
        <p:nvSpPr>
          <p:cNvPr id="2" name="Rubrik 1">
            <a:extLst>
              <a:ext uri="{FF2B5EF4-FFF2-40B4-BE49-F238E27FC236}">
                <a16:creationId xmlns:a16="http://schemas.microsoft.com/office/drawing/2014/main" id="{5CF67FF2-D78D-4D44-B610-B42EDBA27211}"/>
              </a:ext>
            </a:extLst>
          </p:cNvPr>
          <p:cNvSpPr>
            <a:spLocks noGrp="1"/>
          </p:cNvSpPr>
          <p:nvPr>
            <p:ph type="title"/>
          </p:nvPr>
        </p:nvSpPr>
        <p:spPr>
          <a:xfrm>
            <a:off x="960120" y="957486"/>
            <a:ext cx="4175471" cy="3131913"/>
          </a:xfrm>
        </p:spPr>
        <p:txBody>
          <a:bodyPr vert="horz" lIns="91440" tIns="45720" rIns="91440" bIns="45720" rtlCol="0" anchor="b">
            <a:normAutofit/>
          </a:bodyPr>
          <a:lstStyle/>
          <a:p>
            <a:r>
              <a:rPr lang="en-US" sz="4800"/>
              <a:t>uppgift</a:t>
            </a:r>
          </a:p>
        </p:txBody>
      </p:sp>
    </p:spTree>
    <p:extLst>
      <p:ext uri="{BB962C8B-B14F-4D97-AF65-F5344CB8AC3E}">
        <p14:creationId xmlns:p14="http://schemas.microsoft.com/office/powerpoint/2010/main" val="32636751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C673D88-B46A-5D4E-BE3D-8846D8C9F001}"/>
              </a:ext>
            </a:extLst>
          </p:cNvPr>
          <p:cNvSpPr>
            <a:spLocks noGrp="1"/>
          </p:cNvSpPr>
          <p:nvPr>
            <p:ph type="title"/>
          </p:nvPr>
        </p:nvSpPr>
        <p:spPr/>
        <p:txBody>
          <a:bodyPr/>
          <a:lstStyle/>
          <a:p>
            <a:r>
              <a:rPr lang="sv-SE" dirty="0"/>
              <a:t>Tidsplan</a:t>
            </a:r>
          </a:p>
        </p:txBody>
      </p:sp>
      <p:sp>
        <p:nvSpPr>
          <p:cNvPr id="3" name="Platshållare för innehåll 2">
            <a:extLst>
              <a:ext uri="{FF2B5EF4-FFF2-40B4-BE49-F238E27FC236}">
                <a16:creationId xmlns:a16="http://schemas.microsoft.com/office/drawing/2014/main" id="{B19279E4-6A12-974A-B615-81E2E177DC0C}"/>
              </a:ext>
            </a:extLst>
          </p:cNvPr>
          <p:cNvSpPr>
            <a:spLocks noGrp="1"/>
          </p:cNvSpPr>
          <p:nvPr>
            <p:ph sz="quarter" idx="13"/>
          </p:nvPr>
        </p:nvSpPr>
        <p:spPr/>
        <p:txBody>
          <a:bodyPr>
            <a:normAutofit fontScale="92500" lnSpcReduction="20000"/>
          </a:bodyPr>
          <a:lstStyle/>
          <a:p>
            <a:r>
              <a:rPr lang="sv-SE" dirty="0"/>
              <a:t>Steg 1 -  affärsidé och konkurrensanalys</a:t>
            </a:r>
          </a:p>
          <a:p>
            <a:r>
              <a:rPr lang="sv-SE" dirty="0"/>
              <a:t>Steg 2 – marknadsundersökning</a:t>
            </a:r>
          </a:p>
          <a:p>
            <a:r>
              <a:rPr lang="sv-SE" dirty="0"/>
              <a:t>Steg 3 – sociala medier</a:t>
            </a:r>
          </a:p>
          <a:p>
            <a:r>
              <a:rPr lang="sv-SE" dirty="0"/>
              <a:t>Steg 4 – sökoptimering</a:t>
            </a:r>
          </a:p>
          <a:p>
            <a:r>
              <a:rPr lang="sv-SE" dirty="0"/>
              <a:t>Steg 5 - Logotype och domännamn</a:t>
            </a:r>
          </a:p>
          <a:p>
            <a:r>
              <a:rPr lang="sv-SE" dirty="0"/>
              <a:t>Steg 6 - Planering och marknadsplan</a:t>
            </a:r>
          </a:p>
          <a:p>
            <a:r>
              <a:rPr lang="sv-SE" dirty="0"/>
              <a:t>Steg 7 – </a:t>
            </a:r>
            <a:r>
              <a:rPr lang="sv-SE" dirty="0" err="1"/>
              <a:t>content</a:t>
            </a:r>
            <a:r>
              <a:rPr lang="sv-SE" dirty="0"/>
              <a:t> marketing</a:t>
            </a:r>
          </a:p>
          <a:p>
            <a:r>
              <a:rPr lang="sv-SE" dirty="0"/>
              <a:t>Steg 8 - hemsida</a:t>
            </a:r>
          </a:p>
        </p:txBody>
      </p:sp>
    </p:spTree>
    <p:extLst>
      <p:ext uri="{BB962C8B-B14F-4D97-AF65-F5344CB8AC3E}">
        <p14:creationId xmlns:p14="http://schemas.microsoft.com/office/powerpoint/2010/main" val="14662039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FC350DA-6965-0448-812E-0F3B73B6DD1F}"/>
              </a:ext>
            </a:extLst>
          </p:cNvPr>
          <p:cNvSpPr>
            <a:spLocks noGrp="1"/>
          </p:cNvSpPr>
          <p:nvPr>
            <p:ph type="title"/>
          </p:nvPr>
        </p:nvSpPr>
        <p:spPr>
          <a:xfrm>
            <a:off x="913775" y="618517"/>
            <a:ext cx="10364451" cy="1596177"/>
          </a:xfrm>
        </p:spPr>
        <p:txBody>
          <a:bodyPr/>
          <a:lstStyle/>
          <a:p>
            <a:r>
              <a:rPr lang="sv-SE" dirty="0" err="1"/>
              <a:t>Swot</a:t>
            </a:r>
            <a:r>
              <a:rPr lang="sv-SE" dirty="0"/>
              <a:t> - analysera konkurrens</a:t>
            </a:r>
          </a:p>
        </p:txBody>
      </p:sp>
      <p:pic>
        <p:nvPicPr>
          <p:cNvPr id="4" name="SWOT - så gör du din analys">
            <a:hlinkClick r:id="" action="ppaction://media"/>
            <a:extLst>
              <a:ext uri="{FF2B5EF4-FFF2-40B4-BE49-F238E27FC236}">
                <a16:creationId xmlns:a16="http://schemas.microsoft.com/office/drawing/2014/main" id="{D9C782F0-B0D3-8340-BC0A-10F8859B9711}"/>
              </a:ext>
            </a:extLst>
          </p:cNvPr>
          <p:cNvPicPr>
            <a:picLocks noGrp="1" noRot="1" noChangeAspect="1"/>
          </p:cNvPicPr>
          <p:nvPr>
            <p:ph sz="quarter" idx="13"/>
            <a:videoFile r:link="rId1"/>
          </p:nvPr>
        </p:nvPicPr>
        <p:blipFill>
          <a:blip r:embed="rId3"/>
          <a:stretch>
            <a:fillRect/>
          </a:stretch>
        </p:blipFill>
        <p:spPr>
          <a:xfrm>
            <a:off x="6684792" y="1944774"/>
            <a:ext cx="4363466" cy="2454449"/>
          </a:xfrm>
          <a:prstGeom prst="rect">
            <a:avLst/>
          </a:prstGeom>
        </p:spPr>
      </p:pic>
      <p:sp>
        <p:nvSpPr>
          <p:cNvPr id="3" name="Rektangel 2">
            <a:extLst>
              <a:ext uri="{FF2B5EF4-FFF2-40B4-BE49-F238E27FC236}">
                <a16:creationId xmlns:a16="http://schemas.microsoft.com/office/drawing/2014/main" id="{A551BE8D-BC2B-9745-8AD7-78BBDD1F7F0B}"/>
              </a:ext>
            </a:extLst>
          </p:cNvPr>
          <p:cNvSpPr/>
          <p:nvPr/>
        </p:nvSpPr>
        <p:spPr>
          <a:xfrm>
            <a:off x="6684792" y="5079149"/>
            <a:ext cx="3243264" cy="646331"/>
          </a:xfrm>
          <a:prstGeom prst="rect">
            <a:avLst/>
          </a:prstGeom>
        </p:spPr>
        <p:txBody>
          <a:bodyPr wrap="square">
            <a:spAutoFit/>
          </a:bodyPr>
          <a:lstStyle/>
          <a:p>
            <a:r>
              <a:rPr lang="sv-SE" dirty="0">
                <a:hlinkClick r:id="rId4"/>
              </a:rPr>
              <a:t>https://youtu.be/e04y0asvd1M</a:t>
            </a:r>
            <a:endParaRPr lang="sv-SE" dirty="0"/>
          </a:p>
          <a:p>
            <a:endParaRPr lang="sv-SE" dirty="0"/>
          </a:p>
        </p:txBody>
      </p:sp>
      <p:sp>
        <p:nvSpPr>
          <p:cNvPr id="5" name="Rektangel 4">
            <a:extLst>
              <a:ext uri="{FF2B5EF4-FFF2-40B4-BE49-F238E27FC236}">
                <a16:creationId xmlns:a16="http://schemas.microsoft.com/office/drawing/2014/main" id="{0DFF5496-A8F6-B542-A520-5CDE396FCCA4}"/>
              </a:ext>
            </a:extLst>
          </p:cNvPr>
          <p:cNvSpPr/>
          <p:nvPr/>
        </p:nvSpPr>
        <p:spPr>
          <a:xfrm>
            <a:off x="1326355" y="1944774"/>
            <a:ext cx="4945857" cy="3508653"/>
          </a:xfrm>
          <a:prstGeom prst="rect">
            <a:avLst/>
          </a:prstGeom>
        </p:spPr>
        <p:txBody>
          <a:bodyPr wrap="square">
            <a:spAutoFit/>
          </a:bodyPr>
          <a:lstStyle/>
          <a:p>
            <a:pPr>
              <a:spcAft>
                <a:spcPts val="0"/>
              </a:spcAft>
            </a:pPr>
            <a:r>
              <a:rPr lang="sv-SE" dirty="0">
                <a:latin typeface="Arial" panose="020B0604020202020204" pitchFamily="34" charset="0"/>
                <a:ea typeface="Times New Roman" panose="02020603050405020304" pitchFamily="18" charset="0"/>
              </a:rPr>
              <a:t>Att förstå konkurrenterna är en avgörande faktor i </a:t>
            </a:r>
            <a:r>
              <a:rPr lang="sv-SE" dirty="0" err="1">
                <a:latin typeface="Arial" panose="020B0604020202020204" pitchFamily="34" charset="0"/>
                <a:ea typeface="Times New Roman" panose="02020603050405020304" pitchFamily="18" charset="0"/>
              </a:rPr>
              <a:t>onlinestrategin</a:t>
            </a:r>
            <a:r>
              <a:rPr lang="sv-SE" dirty="0">
                <a:latin typeface="Arial" panose="020B0604020202020204" pitchFamily="34" charset="0"/>
                <a:ea typeface="Times New Roman" panose="02020603050405020304" pitchFamily="18" charset="0"/>
              </a:rPr>
              <a:t> eftersom den gör det möjligt att positionera ditt företag på marknaden. I den här lektionen tittar vi på</a:t>
            </a:r>
          </a:p>
          <a:p>
            <a:pPr>
              <a:spcAft>
                <a:spcPts val="0"/>
              </a:spcAft>
            </a:pPr>
            <a:endParaRPr lang="sv-SE" sz="2400" dirty="0">
              <a:latin typeface="Times New Roman" panose="02020603050405020304" pitchFamily="18" charset="0"/>
              <a:ea typeface="Times New Roman" panose="02020603050405020304" pitchFamily="18" charset="0"/>
            </a:endParaRPr>
          </a:p>
          <a:p>
            <a:pPr marL="342900" lvl="0" indent="-342900">
              <a:spcAft>
                <a:spcPts val="0"/>
              </a:spcAft>
              <a:buSzPts val="1000"/>
              <a:buFont typeface="Symbol" pitchFamily="2" charset="2"/>
              <a:buChar char=""/>
              <a:tabLst>
                <a:tab pos="457200" algn="l"/>
              </a:tabLst>
            </a:pPr>
            <a:r>
              <a:rPr lang="sv-SE" dirty="0">
                <a:latin typeface="Arial" panose="020B0604020202020204" pitchFamily="34" charset="0"/>
                <a:ea typeface="Times New Roman" panose="02020603050405020304" pitchFamily="18" charset="0"/>
              </a:rPr>
              <a:t>hur du tar reda på vad som får företag att synas på den konkurrensutsatta marknaden</a:t>
            </a:r>
            <a:endParaRPr lang="sv-SE" sz="2400" dirty="0">
              <a:latin typeface="Times New Roman" panose="02020603050405020304" pitchFamily="18" charset="0"/>
              <a:ea typeface="Times New Roman" panose="02020603050405020304" pitchFamily="18" charset="0"/>
            </a:endParaRPr>
          </a:p>
          <a:p>
            <a:pPr marL="342900" lvl="0" indent="-342900">
              <a:spcAft>
                <a:spcPts val="0"/>
              </a:spcAft>
              <a:buSzPts val="1000"/>
              <a:buFont typeface="Symbol" pitchFamily="2" charset="2"/>
              <a:buChar char=""/>
              <a:tabLst>
                <a:tab pos="457200" algn="l"/>
              </a:tabLst>
            </a:pPr>
            <a:r>
              <a:rPr lang="sv-SE" dirty="0">
                <a:latin typeface="Arial" panose="020B0604020202020204" pitchFamily="34" charset="0"/>
                <a:ea typeface="Times New Roman" panose="02020603050405020304" pitchFamily="18" charset="0"/>
              </a:rPr>
              <a:t>varför unika säljargument (USP) är viktiga och hur du formulerar dem</a:t>
            </a:r>
            <a:endParaRPr lang="sv-SE" sz="2400" dirty="0">
              <a:latin typeface="Times New Roman" panose="02020603050405020304" pitchFamily="18" charset="0"/>
              <a:ea typeface="Times New Roman" panose="02020603050405020304" pitchFamily="18" charset="0"/>
            </a:endParaRPr>
          </a:p>
          <a:p>
            <a:pPr marL="342900" lvl="0" indent="-342900">
              <a:spcAft>
                <a:spcPts val="0"/>
              </a:spcAft>
              <a:buSzPts val="1000"/>
              <a:buFont typeface="Symbol" pitchFamily="2" charset="2"/>
              <a:buChar char=""/>
              <a:tabLst>
                <a:tab pos="457200" algn="l"/>
              </a:tabLst>
            </a:pPr>
            <a:r>
              <a:rPr lang="sv-SE" dirty="0">
                <a:latin typeface="Arial" panose="020B0604020202020204" pitchFamily="34" charset="0"/>
                <a:ea typeface="Times New Roman" panose="02020603050405020304" pitchFamily="18" charset="0"/>
              </a:rPr>
              <a:t>vilka </a:t>
            </a:r>
            <a:r>
              <a:rPr lang="sv-SE" dirty="0" err="1">
                <a:latin typeface="Arial" panose="020B0604020202020204" pitchFamily="34" charset="0"/>
                <a:ea typeface="Times New Roman" panose="02020603050405020304" pitchFamily="18" charset="0"/>
              </a:rPr>
              <a:t>onlineverktyg</a:t>
            </a:r>
            <a:r>
              <a:rPr lang="sv-SE" dirty="0">
                <a:latin typeface="Arial" panose="020B0604020202020204" pitchFamily="34" charset="0"/>
                <a:ea typeface="Times New Roman" panose="02020603050405020304" pitchFamily="18" charset="0"/>
              </a:rPr>
              <a:t> du kan ta hjälp av för att hämta information om konkurrenterna.</a:t>
            </a:r>
            <a:endParaRPr lang="sv-SE"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544330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CCBAB6A-7BC7-7542-9161-E6451C36D022}"/>
              </a:ext>
            </a:extLst>
          </p:cNvPr>
          <p:cNvSpPr>
            <a:spLocks noGrp="1"/>
          </p:cNvSpPr>
          <p:nvPr>
            <p:ph type="title"/>
          </p:nvPr>
        </p:nvSpPr>
        <p:spPr/>
        <p:txBody>
          <a:bodyPr/>
          <a:lstStyle/>
          <a:p>
            <a:r>
              <a:rPr lang="sv-SE" dirty="0"/>
              <a:t>uppgift</a:t>
            </a:r>
          </a:p>
        </p:txBody>
      </p:sp>
      <p:sp>
        <p:nvSpPr>
          <p:cNvPr id="3" name="Platshållare för innehåll 2">
            <a:extLst>
              <a:ext uri="{FF2B5EF4-FFF2-40B4-BE49-F238E27FC236}">
                <a16:creationId xmlns:a16="http://schemas.microsoft.com/office/drawing/2014/main" id="{A5A23DF7-7023-8541-B1B3-26A67DF1F46B}"/>
              </a:ext>
            </a:extLst>
          </p:cNvPr>
          <p:cNvSpPr>
            <a:spLocks noGrp="1"/>
          </p:cNvSpPr>
          <p:nvPr>
            <p:ph sz="quarter" idx="13"/>
          </p:nvPr>
        </p:nvSpPr>
        <p:spPr/>
        <p:txBody>
          <a:bodyPr/>
          <a:lstStyle/>
          <a:p>
            <a:pPr marL="0" indent="0">
              <a:buNone/>
            </a:pPr>
            <a:r>
              <a:rPr lang="sv-SE" dirty="0"/>
              <a:t>Ta fram följande utifrån din företagsidé</a:t>
            </a:r>
          </a:p>
          <a:p>
            <a:r>
              <a:rPr lang="sv-SE" dirty="0"/>
              <a:t>USP</a:t>
            </a:r>
          </a:p>
          <a:p>
            <a:r>
              <a:rPr lang="sv-SE" dirty="0" err="1"/>
              <a:t>Swotanalys</a:t>
            </a:r>
            <a:endParaRPr lang="sv-SE" dirty="0"/>
          </a:p>
          <a:p>
            <a:r>
              <a:rPr lang="sv-SE" dirty="0"/>
              <a:t>Konkurrensanalys</a:t>
            </a:r>
          </a:p>
          <a:p>
            <a:endParaRPr lang="sv-SE" dirty="0"/>
          </a:p>
          <a:p>
            <a:pPr marL="0" indent="0">
              <a:buNone/>
            </a:pPr>
            <a:r>
              <a:rPr lang="sv-SE" dirty="0"/>
              <a:t>Använd uppgiftsblad </a:t>
            </a:r>
            <a:r>
              <a:rPr lang="sv-SE" dirty="0" err="1"/>
              <a:t>swot</a:t>
            </a:r>
            <a:r>
              <a:rPr lang="sv-SE" dirty="0"/>
              <a:t> – analysera konkurrens (finns i v-klass)</a:t>
            </a:r>
          </a:p>
        </p:txBody>
      </p:sp>
    </p:spTree>
    <p:extLst>
      <p:ext uri="{BB962C8B-B14F-4D97-AF65-F5344CB8AC3E}">
        <p14:creationId xmlns:p14="http://schemas.microsoft.com/office/powerpoint/2010/main" val="25067404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81308B8-B346-C049-B812-8E41127EA637}"/>
              </a:ext>
            </a:extLst>
          </p:cNvPr>
          <p:cNvSpPr>
            <a:spLocks noGrp="1"/>
          </p:cNvSpPr>
          <p:nvPr>
            <p:ph type="title"/>
          </p:nvPr>
        </p:nvSpPr>
        <p:spPr/>
        <p:txBody>
          <a:bodyPr/>
          <a:lstStyle/>
          <a:p>
            <a:r>
              <a:rPr lang="sv-SE" dirty="0"/>
              <a:t>Marknadsundersökningar – SURVEY MONKEY</a:t>
            </a:r>
          </a:p>
        </p:txBody>
      </p:sp>
      <p:pic>
        <p:nvPicPr>
          <p:cNvPr id="4" name="SurveyMonkey Audience: Global panel and market research solution">
            <a:hlinkClick r:id="" action="ppaction://media"/>
            <a:extLst>
              <a:ext uri="{FF2B5EF4-FFF2-40B4-BE49-F238E27FC236}">
                <a16:creationId xmlns:a16="http://schemas.microsoft.com/office/drawing/2014/main" id="{6274D3CB-D6B0-114C-998B-FD2F9442C2AA}"/>
              </a:ext>
            </a:extLst>
          </p:cNvPr>
          <p:cNvPicPr>
            <a:picLocks noGrp="1" noRot="1" noChangeAspect="1"/>
          </p:cNvPicPr>
          <p:nvPr>
            <p:ph sz="quarter" idx="13"/>
            <a:videoFile r:link="rId1"/>
          </p:nvPr>
        </p:nvPicPr>
        <p:blipFill>
          <a:blip r:embed="rId3"/>
          <a:stretch>
            <a:fillRect/>
          </a:stretch>
        </p:blipFill>
        <p:spPr>
          <a:xfrm>
            <a:off x="1275599" y="2367091"/>
            <a:ext cx="4197178" cy="3147883"/>
          </a:xfrm>
          <a:prstGeom prst="rect">
            <a:avLst/>
          </a:prstGeom>
        </p:spPr>
      </p:pic>
      <p:sp>
        <p:nvSpPr>
          <p:cNvPr id="5" name="Platshållare för innehåll 4">
            <a:extLst>
              <a:ext uri="{FF2B5EF4-FFF2-40B4-BE49-F238E27FC236}">
                <a16:creationId xmlns:a16="http://schemas.microsoft.com/office/drawing/2014/main" id="{15649248-FE28-D147-A5E6-1F31996999C6}"/>
              </a:ext>
            </a:extLst>
          </p:cNvPr>
          <p:cNvSpPr>
            <a:spLocks noGrp="1"/>
          </p:cNvSpPr>
          <p:nvPr>
            <p:ph sz="quarter" idx="14"/>
          </p:nvPr>
        </p:nvSpPr>
        <p:spPr>
          <a:xfrm>
            <a:off x="5943600" y="2367092"/>
            <a:ext cx="5334000" cy="3147883"/>
          </a:xfrm>
        </p:spPr>
        <p:txBody>
          <a:bodyPr>
            <a:normAutofit fontScale="85000" lnSpcReduction="10000"/>
          </a:bodyPr>
          <a:lstStyle/>
          <a:p>
            <a:r>
              <a:rPr lang="sv-SE" dirty="0"/>
              <a:t>Att besluta sig för att skicka ut en enkät är lätt, men det kan verka svårt att skapa en. Survey </a:t>
            </a:r>
            <a:r>
              <a:rPr lang="sv-SE" dirty="0" err="1"/>
              <a:t>Monkey</a:t>
            </a:r>
            <a:r>
              <a:rPr lang="sv-SE" dirty="0"/>
              <a:t> jobbar med att göra processen så enkel som möjligt. </a:t>
            </a:r>
          </a:p>
          <a:p>
            <a:r>
              <a:rPr lang="sv-SE" dirty="0"/>
              <a:t>Det första steget är att vara klar över vilket syfte man har med enkäten. Varför vill du skicka ut en enkät? Vilka insikter hoppas du få? Vilken information behöver du? Var noga med att klargöra syftet med enkäten så blir enkäten med största sannolikhet lyckad!</a:t>
            </a:r>
          </a:p>
        </p:txBody>
      </p:sp>
      <p:sp>
        <p:nvSpPr>
          <p:cNvPr id="3" name="Rektangel 2">
            <a:extLst>
              <a:ext uri="{FF2B5EF4-FFF2-40B4-BE49-F238E27FC236}">
                <a16:creationId xmlns:a16="http://schemas.microsoft.com/office/drawing/2014/main" id="{9246A92C-DFFB-EF4F-9801-373C7BCF7345}"/>
              </a:ext>
            </a:extLst>
          </p:cNvPr>
          <p:cNvSpPr/>
          <p:nvPr/>
        </p:nvSpPr>
        <p:spPr>
          <a:xfrm>
            <a:off x="1196187" y="6044904"/>
            <a:ext cx="4011355" cy="646331"/>
          </a:xfrm>
          <a:prstGeom prst="rect">
            <a:avLst/>
          </a:prstGeom>
        </p:spPr>
        <p:txBody>
          <a:bodyPr wrap="none">
            <a:spAutoFit/>
          </a:bodyPr>
          <a:lstStyle/>
          <a:p>
            <a:r>
              <a:rPr lang="sv-SE" dirty="0">
                <a:hlinkClick r:id="rId4"/>
              </a:rPr>
              <a:t>https://sv.surveymonkey.com/dashboard/</a:t>
            </a:r>
            <a:endParaRPr lang="sv-SE" dirty="0"/>
          </a:p>
          <a:p>
            <a:endParaRPr lang="sv-SE" dirty="0"/>
          </a:p>
        </p:txBody>
      </p:sp>
      <p:sp>
        <p:nvSpPr>
          <p:cNvPr id="6" name="Rektangel 5">
            <a:extLst>
              <a:ext uri="{FF2B5EF4-FFF2-40B4-BE49-F238E27FC236}">
                <a16:creationId xmlns:a16="http://schemas.microsoft.com/office/drawing/2014/main" id="{D7A2330A-D89B-4141-9558-5ED2A6BD0CA4}"/>
              </a:ext>
            </a:extLst>
          </p:cNvPr>
          <p:cNvSpPr/>
          <p:nvPr/>
        </p:nvSpPr>
        <p:spPr>
          <a:xfrm>
            <a:off x="1196187" y="5595273"/>
            <a:ext cx="4356001" cy="369332"/>
          </a:xfrm>
          <a:prstGeom prst="rect">
            <a:avLst/>
          </a:prstGeom>
        </p:spPr>
        <p:txBody>
          <a:bodyPr wrap="none">
            <a:spAutoFit/>
          </a:bodyPr>
          <a:lstStyle/>
          <a:p>
            <a:r>
              <a:rPr lang="sv-SE" dirty="0">
                <a:hlinkClick r:id="rId5"/>
              </a:rPr>
              <a:t>https://sv.surveymonkey.com/pricing/details/</a:t>
            </a:r>
            <a:endParaRPr lang="sv-SE" dirty="0"/>
          </a:p>
        </p:txBody>
      </p:sp>
    </p:spTree>
    <p:extLst>
      <p:ext uri="{BB962C8B-B14F-4D97-AF65-F5344CB8AC3E}">
        <p14:creationId xmlns:p14="http://schemas.microsoft.com/office/powerpoint/2010/main" val="4031521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78A703-30F7-EF4A-A85E-A2EF1E51CA04}"/>
              </a:ext>
            </a:extLst>
          </p:cNvPr>
          <p:cNvSpPr>
            <a:spLocks noGrp="1"/>
          </p:cNvSpPr>
          <p:nvPr>
            <p:ph type="title"/>
          </p:nvPr>
        </p:nvSpPr>
        <p:spPr/>
        <p:txBody>
          <a:bodyPr/>
          <a:lstStyle/>
          <a:p>
            <a:r>
              <a:rPr lang="sv-SE" dirty="0"/>
              <a:t>uppgift</a:t>
            </a:r>
          </a:p>
        </p:txBody>
      </p:sp>
      <p:sp>
        <p:nvSpPr>
          <p:cNvPr id="5" name="Platshållare för innehåll 4">
            <a:extLst>
              <a:ext uri="{FF2B5EF4-FFF2-40B4-BE49-F238E27FC236}">
                <a16:creationId xmlns:a16="http://schemas.microsoft.com/office/drawing/2014/main" id="{81DEFEC8-B797-3F49-9DD3-7A6228053C2A}"/>
              </a:ext>
            </a:extLst>
          </p:cNvPr>
          <p:cNvSpPr>
            <a:spLocks noGrp="1"/>
          </p:cNvSpPr>
          <p:nvPr>
            <p:ph sz="quarter" idx="13"/>
          </p:nvPr>
        </p:nvSpPr>
        <p:spPr/>
        <p:txBody>
          <a:bodyPr/>
          <a:lstStyle/>
          <a:p>
            <a:r>
              <a:rPr lang="sv-SE" dirty="0"/>
              <a:t>Du ska nu genomföra en marknadsundersökning med hjälp av verktyget survey </a:t>
            </a:r>
            <a:r>
              <a:rPr lang="sv-SE" dirty="0" err="1"/>
              <a:t>monkey</a:t>
            </a:r>
            <a:r>
              <a:rPr lang="sv-SE" dirty="0"/>
              <a:t>.</a:t>
            </a:r>
          </a:p>
          <a:p>
            <a:r>
              <a:rPr lang="sv-SE" dirty="0"/>
              <a:t>Utgå ifrån din affärsidé när du gör undersökningen</a:t>
            </a:r>
          </a:p>
          <a:p>
            <a:r>
              <a:rPr lang="sv-SE" dirty="0"/>
              <a:t>Välj ut 5 </a:t>
            </a:r>
            <a:r>
              <a:rPr lang="sv-SE" dirty="0" err="1"/>
              <a:t>st</a:t>
            </a:r>
            <a:r>
              <a:rPr lang="sv-SE" dirty="0"/>
              <a:t> klasskamrater att skicka undersökningen till</a:t>
            </a:r>
          </a:p>
          <a:p>
            <a:endParaRPr lang="sv-SE" dirty="0"/>
          </a:p>
        </p:txBody>
      </p:sp>
    </p:spTree>
    <p:extLst>
      <p:ext uri="{BB962C8B-B14F-4D97-AF65-F5344CB8AC3E}">
        <p14:creationId xmlns:p14="http://schemas.microsoft.com/office/powerpoint/2010/main" val="25762748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C1FED5D-CFED-D34B-8940-CA71A90A77A2}"/>
              </a:ext>
            </a:extLst>
          </p:cNvPr>
          <p:cNvSpPr>
            <a:spLocks noGrp="1"/>
          </p:cNvSpPr>
          <p:nvPr>
            <p:ph type="title"/>
          </p:nvPr>
        </p:nvSpPr>
        <p:spPr/>
        <p:txBody>
          <a:bodyPr/>
          <a:lstStyle/>
          <a:p>
            <a:r>
              <a:rPr lang="sv-SE" dirty="0"/>
              <a:t>Bli uppmärksammad genom sociala medier</a:t>
            </a:r>
            <a:br>
              <a:rPr lang="sv-SE" dirty="0"/>
            </a:br>
            <a:endParaRPr lang="sv-SE" dirty="0"/>
          </a:p>
        </p:txBody>
      </p:sp>
      <p:sp>
        <p:nvSpPr>
          <p:cNvPr id="3" name="Platshållare för innehåll 2">
            <a:extLst>
              <a:ext uri="{FF2B5EF4-FFF2-40B4-BE49-F238E27FC236}">
                <a16:creationId xmlns:a16="http://schemas.microsoft.com/office/drawing/2014/main" id="{1B2D7CFE-B5B0-694B-B3FB-337B5EA539F6}"/>
              </a:ext>
            </a:extLst>
          </p:cNvPr>
          <p:cNvSpPr>
            <a:spLocks noGrp="1"/>
          </p:cNvSpPr>
          <p:nvPr>
            <p:ph sz="quarter" idx="13"/>
          </p:nvPr>
        </p:nvSpPr>
        <p:spPr/>
        <p:txBody>
          <a:bodyPr>
            <a:normAutofit fontScale="85000" lnSpcReduction="20000"/>
          </a:bodyPr>
          <a:lstStyle/>
          <a:p>
            <a:r>
              <a:rPr lang="sv-SE" dirty="0"/>
              <a:t>Sociala medier finns överallt och används varje dag. Ta reda på vad sociala nätverk är och hur du kan dra fördel av dem</a:t>
            </a:r>
          </a:p>
          <a:p>
            <a:r>
              <a:rPr lang="sv-SE" dirty="0"/>
              <a:t>Det dyker upp nya sociala nätverk hela tiden. Här tittar vi lite på vad som finns i dag och hur du kan veta vad som är av intresse för dig.</a:t>
            </a:r>
          </a:p>
          <a:p>
            <a:r>
              <a:rPr lang="sv-SE" dirty="0"/>
              <a:t>När du är bekant med grunderna när det gäller sociala medier, är det dags att fundera på vad du vill åstadkomma</a:t>
            </a:r>
          </a:p>
          <a:p>
            <a:r>
              <a:rPr lang="sv-SE" dirty="0"/>
              <a:t>Ofta ska du börja med att skapa ett konto och en profil.</a:t>
            </a:r>
          </a:p>
          <a:p>
            <a:pPr marL="0" indent="0">
              <a:buNone/>
            </a:pPr>
            <a:endParaRPr lang="sv-SE" dirty="0"/>
          </a:p>
          <a:p>
            <a:r>
              <a:rPr lang="sv-SE" dirty="0">
                <a:hlinkClick r:id="rId2"/>
              </a:rPr>
              <a:t>https://learndigital.withgoogle.com/digitalakademin/course/promote-with-content/lesson/73#/</a:t>
            </a:r>
            <a:endParaRPr lang="sv-SE" dirty="0"/>
          </a:p>
          <a:p>
            <a:pPr marL="0" indent="0">
              <a:buNone/>
            </a:pPr>
            <a:endParaRPr lang="sv-SE" dirty="0"/>
          </a:p>
          <a:p>
            <a:pPr marL="0" indent="0">
              <a:buNone/>
            </a:pPr>
            <a:endParaRPr lang="sv-SE" dirty="0"/>
          </a:p>
        </p:txBody>
      </p:sp>
    </p:spTree>
    <p:extLst>
      <p:ext uri="{BB962C8B-B14F-4D97-AF65-F5344CB8AC3E}">
        <p14:creationId xmlns:p14="http://schemas.microsoft.com/office/powerpoint/2010/main" val="38404020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9A98FD4-2DAE-7442-858F-B312F5693F9D}"/>
              </a:ext>
            </a:extLst>
          </p:cNvPr>
          <p:cNvSpPr>
            <a:spLocks noGrp="1"/>
          </p:cNvSpPr>
          <p:nvPr>
            <p:ph type="title"/>
          </p:nvPr>
        </p:nvSpPr>
        <p:spPr/>
        <p:txBody>
          <a:bodyPr/>
          <a:lstStyle/>
          <a:p>
            <a:r>
              <a:rPr lang="sv-SE" dirty="0"/>
              <a:t>uppgift</a:t>
            </a:r>
          </a:p>
        </p:txBody>
      </p:sp>
      <p:sp>
        <p:nvSpPr>
          <p:cNvPr id="3" name="Platshållare för innehåll 2">
            <a:extLst>
              <a:ext uri="{FF2B5EF4-FFF2-40B4-BE49-F238E27FC236}">
                <a16:creationId xmlns:a16="http://schemas.microsoft.com/office/drawing/2014/main" id="{A0BB1374-320C-0648-9E35-203F7FC626F6}"/>
              </a:ext>
            </a:extLst>
          </p:cNvPr>
          <p:cNvSpPr>
            <a:spLocks noGrp="1"/>
          </p:cNvSpPr>
          <p:nvPr>
            <p:ph sz="quarter" idx="13"/>
          </p:nvPr>
        </p:nvSpPr>
        <p:spPr/>
        <p:txBody>
          <a:bodyPr/>
          <a:lstStyle/>
          <a:p>
            <a:r>
              <a:rPr lang="sv-SE" dirty="0"/>
              <a:t> testa dina kunskaper med hjälp av olika </a:t>
            </a:r>
            <a:r>
              <a:rPr lang="sv-SE" dirty="0" err="1"/>
              <a:t>case</a:t>
            </a:r>
            <a:r>
              <a:rPr lang="sv-SE" dirty="0"/>
              <a:t>.</a:t>
            </a:r>
          </a:p>
          <a:p>
            <a:r>
              <a:rPr lang="sv-SE" dirty="0" err="1"/>
              <a:t>Casen</a:t>
            </a:r>
            <a:r>
              <a:rPr lang="sv-SE" dirty="0"/>
              <a:t> hittar du i v-klass</a:t>
            </a:r>
          </a:p>
        </p:txBody>
      </p:sp>
    </p:spTree>
    <p:extLst>
      <p:ext uri="{BB962C8B-B14F-4D97-AF65-F5344CB8AC3E}">
        <p14:creationId xmlns:p14="http://schemas.microsoft.com/office/powerpoint/2010/main" val="2768209413"/>
      </p:ext>
    </p:extLst>
  </p:cSld>
  <p:clrMapOvr>
    <a:masterClrMapping/>
  </p:clrMapOvr>
</p:sld>
</file>

<file path=ppt/theme/theme1.xml><?xml version="1.0" encoding="utf-8"?>
<a:theme xmlns:a="http://schemas.openxmlformats.org/drawingml/2006/main" name="Droppe">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63ED43712BCE8F4C8B709B821B4CD31A" ma:contentTypeVersion="13" ma:contentTypeDescription="Skapa ett nytt dokument." ma:contentTypeScope="" ma:versionID="e36a76aa36716373d9e1b5ee11816873">
  <xsd:schema xmlns:xsd="http://www.w3.org/2001/XMLSchema" xmlns:xs="http://www.w3.org/2001/XMLSchema" xmlns:p="http://schemas.microsoft.com/office/2006/metadata/properties" xmlns:ns2="60870c0b-a25f-4775-ba9b-aa3caf6f88a2" xmlns:ns3="00bb9b5c-2fb5-4be3-a946-4d09c8015fba" xmlns:ns4="202627ed-b822-43e7-810b-6e035845bee1" targetNamespace="http://schemas.microsoft.com/office/2006/metadata/properties" ma:root="true" ma:fieldsID="7bfdb009a65d1fa6f3499d864326364f" ns2:_="" ns3:_="" ns4:_="">
    <xsd:import namespace="60870c0b-a25f-4775-ba9b-aa3caf6f88a2"/>
    <xsd:import namespace="00bb9b5c-2fb5-4be3-a946-4d09c8015fba"/>
    <xsd:import namespace="202627ed-b822-43e7-810b-6e035845bee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0870c0b-a25f-4775-ba9b-aa3caf6f88a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0bb9b5c-2fb5-4be3-a946-4d09c8015fba" elementFormDefault="qualified">
    <xsd:import namespace="http://schemas.microsoft.com/office/2006/documentManagement/types"/>
    <xsd:import namespace="http://schemas.microsoft.com/office/infopath/2007/PartnerControls"/>
    <xsd:element name="SharedWithUsers" ma:index="18"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Delat med informa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02627ed-b822-43e7-810b-6e035845bee1" elementFormDefault="qualified">
    <xsd:import namespace="http://schemas.microsoft.com/office/2006/documentManagement/types"/>
    <xsd:import namespace="http://schemas.microsoft.com/office/infopath/2007/PartnerControls"/>
    <xsd:element name="MediaLengthInSeconds" ma:index="20"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8D49D21-94D0-4EEE-8131-0C42546FF81D}">
  <ds:schemaRefs>
    <ds:schemaRef ds:uri="http://schemas.microsoft.com/sharepoint/v3/contenttype/forms"/>
  </ds:schemaRefs>
</ds:datastoreItem>
</file>

<file path=customXml/itemProps2.xml><?xml version="1.0" encoding="utf-8"?>
<ds:datastoreItem xmlns:ds="http://schemas.openxmlformats.org/officeDocument/2006/customXml" ds:itemID="{01D4D93E-86A1-40F1-A974-B6D7B2BB33A1}">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24671088-3D52-4CD5-A3EC-BD7E3AAA56A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0870c0b-a25f-4775-ba9b-aa3caf6f88a2"/>
    <ds:schemaRef ds:uri="00bb9b5c-2fb5-4be3-a946-4d09c8015fba"/>
    <ds:schemaRef ds:uri="202627ed-b822-43e7-810b-6e035845bee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64</TotalTime>
  <Words>778</Words>
  <Application>Microsoft Office PowerPoint</Application>
  <PresentationFormat>Bredbild</PresentationFormat>
  <Paragraphs>115</Paragraphs>
  <Slides>21</Slides>
  <Notes>0</Notes>
  <HiddenSlides>0</HiddenSlides>
  <MMClips>4</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21</vt:i4>
      </vt:variant>
    </vt:vector>
  </HeadingPairs>
  <TitlesOfParts>
    <vt:vector size="26" baseType="lpstr">
      <vt:lpstr>Arial</vt:lpstr>
      <vt:lpstr>Symbol</vt:lpstr>
      <vt:lpstr>Times New Roman</vt:lpstr>
      <vt:lpstr>Tw Cen MT</vt:lpstr>
      <vt:lpstr>Droppe</vt:lpstr>
      <vt:lpstr>Digital marknadsföring</vt:lpstr>
      <vt:lpstr>Ämnesövergripande projektarbete </vt:lpstr>
      <vt:lpstr>Tidsplan</vt:lpstr>
      <vt:lpstr>Swot - analysera konkurrens</vt:lpstr>
      <vt:lpstr>uppgift</vt:lpstr>
      <vt:lpstr>Marknadsundersökningar – SURVEY MONKEY</vt:lpstr>
      <vt:lpstr>uppgift</vt:lpstr>
      <vt:lpstr>Bli uppmärksammad genom sociala medier </vt:lpstr>
      <vt:lpstr>uppgift</vt:lpstr>
      <vt:lpstr>Se till att kunderna hittar dig online </vt:lpstr>
      <vt:lpstr>uppgift</vt:lpstr>
      <vt:lpstr>Google add</vt:lpstr>
      <vt:lpstr>Facebook - ADS</vt:lpstr>
      <vt:lpstr>Skapa en sida på LINKEDIN</vt:lpstr>
      <vt:lpstr>Logotype &amp; BANNERS med hjälp av canva</vt:lpstr>
      <vt:lpstr>SKAPA DOMÄNNAMN </vt:lpstr>
      <vt:lpstr>SKAPA HEMSIDA</vt:lpstr>
      <vt:lpstr>PLANERINGSKALENDER – SOCIALA MEDIER </vt:lpstr>
      <vt:lpstr>MARKNADSPLAN</vt:lpstr>
      <vt:lpstr>Content Marketing</vt:lpstr>
      <vt:lpstr>uppgift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Digital marknadsföring</dc:title>
  <dc:creator>Carina Anita Eriksson</dc:creator>
  <cp:lastModifiedBy>Mats Johansson</cp:lastModifiedBy>
  <cp:revision>11</cp:revision>
  <dcterms:created xsi:type="dcterms:W3CDTF">2019-04-22T09:07:02Z</dcterms:created>
  <dcterms:modified xsi:type="dcterms:W3CDTF">2021-12-23T07:50:25Z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0x01010063ED43712BCE8F4C8B709B821B4CD31A</vt:lpwstr>
  </property>
</Properties>
</file>